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82" r:id="rId6"/>
    <p:sldId id="284" r:id="rId7"/>
    <p:sldId id="287" r:id="rId8"/>
    <p:sldId id="260" r:id="rId9"/>
    <p:sldId id="285" r:id="rId10"/>
    <p:sldId id="286" r:id="rId11"/>
    <p:sldId id="271" r:id="rId12"/>
    <p:sldId id="272" r:id="rId13"/>
    <p:sldId id="277" r:id="rId14"/>
    <p:sldId id="289" r:id="rId15"/>
    <p:sldId id="290" r:id="rId16"/>
    <p:sldId id="288" r:id="rId17"/>
    <p:sldId id="291" r:id="rId18"/>
    <p:sldId id="283" r:id="rId19"/>
    <p:sldId id="267" r:id="rId20"/>
    <p:sldId id="265" r:id="rId21"/>
    <p:sldId id="262"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Haroon" initials="JH" lastIdx="22" clrIdx="0">
    <p:extLst>
      <p:ext uri="{19B8F6BF-5375-455C-9EA6-DF929625EA0E}">
        <p15:presenceInfo xmlns:p15="http://schemas.microsoft.com/office/powerpoint/2012/main" userId="S::jharoon@raps.org::06a9d8e2-f689-4b05-b64a-c167afab0c6e" providerId="AD"/>
      </p:ext>
    </p:extLst>
  </p:cmAuthor>
  <p:cmAuthor id="2" name="Leslie LeGrande" initials="LL" lastIdx="4" clrIdx="1">
    <p:extLst>
      <p:ext uri="{19B8F6BF-5375-455C-9EA6-DF929625EA0E}">
        <p15:presenceInfo xmlns:p15="http://schemas.microsoft.com/office/powerpoint/2012/main" userId="S::llegrande@raps.org::5561ee2f-5d90-4065-bced-273dda152c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7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7"/>
    <p:restoredTop sz="85497" autoAdjust="0"/>
  </p:normalViewPr>
  <p:slideViewPr>
    <p:cSldViewPr snapToGrid="0" snapToObjects="1">
      <p:cViewPr varScale="1">
        <p:scale>
          <a:sx n="76" d="100"/>
          <a:sy n="76" d="100"/>
        </p:scale>
        <p:origin x="6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26T21:49:31.666" idx="5">
    <p:pos x="3857" y="1635"/>
    <p:text>remove other and prefer not to answer - will this be converted to a graphic?</p:text>
    <p:extLst>
      <p:ext uri="{C676402C-5697-4E1C-873F-D02D1690AC5C}">
        <p15:threadingInfo xmlns:p15="http://schemas.microsoft.com/office/powerpoint/2012/main" timeZoneBias="240"/>
      </p:ext>
    </p:extLst>
  </p:cm>
  <p:cm authorId="1" dt="2018-10-26T21:51:23.792" idx="6">
    <p:pos x="7325" y="832"/>
    <p:text>I would suggest removing percentages and stating something like "Attendees come from diverse sectors including: &lt;alpha list&gt;</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12486-DB04-4A0C-97A3-39CBE4844E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CC2A4B3-BBDD-4EAA-96C7-B100BEC7D431}">
      <dgm:prSet phldrT="[Text]"/>
      <dgm:spPr>
        <a:solidFill>
          <a:srgbClr val="592773"/>
        </a:solidFill>
      </dgm:spPr>
      <dgm:t>
        <a:bodyPr/>
        <a:lstStyle/>
        <a:p>
          <a:r>
            <a:rPr lang="en-US" b="1" dirty="0"/>
            <a:t>Engage with Customers</a:t>
          </a:r>
          <a:endParaRPr lang="en-US" dirty="0"/>
        </a:p>
      </dgm:t>
    </dgm:pt>
    <dgm:pt modelId="{E0CD564F-8C1E-473C-BD49-9A74EAB61DC7}" type="parTrans" cxnId="{A9D9AA07-54BA-45AD-B745-0A5DA55AAE2D}">
      <dgm:prSet/>
      <dgm:spPr/>
      <dgm:t>
        <a:bodyPr/>
        <a:lstStyle/>
        <a:p>
          <a:endParaRPr lang="en-US"/>
        </a:p>
      </dgm:t>
    </dgm:pt>
    <dgm:pt modelId="{6A2340EC-DDB4-4333-9300-3F3271BB1A7E}" type="sibTrans" cxnId="{A9D9AA07-54BA-45AD-B745-0A5DA55AAE2D}">
      <dgm:prSet/>
      <dgm:spPr/>
      <dgm:t>
        <a:bodyPr/>
        <a:lstStyle/>
        <a:p>
          <a:endParaRPr lang="en-US"/>
        </a:p>
      </dgm:t>
    </dgm:pt>
    <dgm:pt modelId="{59824A3C-C140-404C-BA8D-71375AF4E18A}">
      <dgm:prSet/>
      <dgm:spPr>
        <a:solidFill>
          <a:srgbClr val="592773"/>
        </a:solidFill>
      </dgm:spPr>
      <dgm:t>
        <a:bodyPr/>
        <a:lstStyle/>
        <a:p>
          <a:r>
            <a:rPr lang="en-US" b="1" dirty="0"/>
            <a:t>Build New Business</a:t>
          </a:r>
          <a:endParaRPr lang="en-US" dirty="0"/>
        </a:p>
      </dgm:t>
    </dgm:pt>
    <dgm:pt modelId="{B470CE67-CDAE-4519-A1A4-B0E7CAFC2576}" type="parTrans" cxnId="{3BBCF594-F585-4863-AFAC-6C39AEA34019}">
      <dgm:prSet/>
      <dgm:spPr/>
      <dgm:t>
        <a:bodyPr/>
        <a:lstStyle/>
        <a:p>
          <a:endParaRPr lang="en-US"/>
        </a:p>
      </dgm:t>
    </dgm:pt>
    <dgm:pt modelId="{9904203B-9A79-4E46-AA2A-8CA04B44B773}" type="sibTrans" cxnId="{3BBCF594-F585-4863-AFAC-6C39AEA34019}">
      <dgm:prSet/>
      <dgm:spPr/>
      <dgm:t>
        <a:bodyPr/>
        <a:lstStyle/>
        <a:p>
          <a:endParaRPr lang="en-US"/>
        </a:p>
      </dgm:t>
    </dgm:pt>
    <dgm:pt modelId="{A0F558E6-3922-4D93-8A33-F2F6C6E3EDB1}">
      <dgm:prSet/>
      <dgm:spPr>
        <a:solidFill>
          <a:srgbClr val="592773"/>
        </a:solidFill>
      </dgm:spPr>
      <dgm:t>
        <a:bodyPr/>
        <a:lstStyle/>
        <a:p>
          <a:r>
            <a:rPr lang="en-US" b="1" dirty="0"/>
            <a:t>Demonstrate Expertise</a:t>
          </a:r>
          <a:endParaRPr lang="en-US" dirty="0"/>
        </a:p>
      </dgm:t>
    </dgm:pt>
    <dgm:pt modelId="{777C92E5-BDEE-4D5D-AB6E-40191DB77E11}" type="parTrans" cxnId="{D4609D14-41A4-4FCD-9D2C-B612CA48DAE6}">
      <dgm:prSet/>
      <dgm:spPr/>
      <dgm:t>
        <a:bodyPr/>
        <a:lstStyle/>
        <a:p>
          <a:endParaRPr lang="en-US"/>
        </a:p>
      </dgm:t>
    </dgm:pt>
    <dgm:pt modelId="{759BE379-B18F-464D-8E0E-1AD5E2D26682}" type="sibTrans" cxnId="{D4609D14-41A4-4FCD-9D2C-B612CA48DAE6}">
      <dgm:prSet/>
      <dgm:spPr/>
      <dgm:t>
        <a:bodyPr/>
        <a:lstStyle/>
        <a:p>
          <a:endParaRPr lang="en-US"/>
        </a:p>
      </dgm:t>
    </dgm:pt>
    <dgm:pt modelId="{410E8B2E-853D-4988-9C82-D2621DF6D9A1}">
      <dgm:prSet phldrT="[Text]"/>
      <dgm:spPr>
        <a:ln>
          <a:solidFill>
            <a:srgbClr val="592773"/>
          </a:solidFill>
        </a:ln>
      </dgm:spPr>
      <dgm:t>
        <a:bodyPr/>
        <a:lstStyle/>
        <a:p>
          <a:pPr>
            <a:buNone/>
          </a:pPr>
          <a:r>
            <a:rPr lang="en-US" dirty="0"/>
            <a:t>   Convergence is an effective way to strengthen business relationships, recruit regulatory talent and showcase your products and</a:t>
          </a:r>
          <a:r>
            <a:rPr lang="en-US" strike="noStrike" dirty="0"/>
            <a:t> services. </a:t>
          </a:r>
          <a:endParaRPr lang="en-US" strike="sngStrike" dirty="0">
            <a:solidFill>
              <a:srgbClr val="FF0000"/>
            </a:solidFill>
          </a:endParaRPr>
        </a:p>
      </dgm:t>
    </dgm:pt>
    <dgm:pt modelId="{F45ED7CB-872C-4F78-8561-98CC7FF32C12}" type="parTrans" cxnId="{73E76912-C21F-4E8B-AC67-1F2A5F427368}">
      <dgm:prSet/>
      <dgm:spPr/>
      <dgm:t>
        <a:bodyPr/>
        <a:lstStyle/>
        <a:p>
          <a:endParaRPr lang="en-US"/>
        </a:p>
      </dgm:t>
    </dgm:pt>
    <dgm:pt modelId="{44EBAB33-9CC7-4D69-B2C4-43B931C94B67}" type="sibTrans" cxnId="{73E76912-C21F-4E8B-AC67-1F2A5F427368}">
      <dgm:prSet/>
      <dgm:spPr/>
      <dgm:t>
        <a:bodyPr/>
        <a:lstStyle/>
        <a:p>
          <a:endParaRPr lang="en-US"/>
        </a:p>
      </dgm:t>
    </dgm:pt>
    <dgm:pt modelId="{90F73C06-6555-4266-8238-7461EED7B3AE}">
      <dgm:prSet/>
      <dgm:spPr>
        <a:ln>
          <a:solidFill>
            <a:srgbClr val="592773"/>
          </a:solidFill>
        </a:ln>
      </dgm:spPr>
      <dgm:t>
        <a:bodyPr/>
        <a:lstStyle/>
        <a:p>
          <a:pPr>
            <a:buNone/>
          </a:pPr>
          <a:r>
            <a:rPr lang="en-US" dirty="0">
              <a:solidFill>
                <a:schemeClr val="tx1"/>
              </a:solidFill>
            </a:rPr>
            <a:t>   Networking is a top priority for attendees and RAPS Regulatory Convergence is designed to maximize opportunities to connect with key decision-makers, develop new relationships and generate awareness of your brand. </a:t>
          </a:r>
        </a:p>
      </dgm:t>
    </dgm:pt>
    <dgm:pt modelId="{E19D1E6F-ACC9-43B6-A7E0-BA6EE6253184}" type="parTrans" cxnId="{BF26B5E5-CBB5-4765-874A-0B57DA3B9389}">
      <dgm:prSet/>
      <dgm:spPr/>
      <dgm:t>
        <a:bodyPr/>
        <a:lstStyle/>
        <a:p>
          <a:endParaRPr lang="en-US"/>
        </a:p>
      </dgm:t>
    </dgm:pt>
    <dgm:pt modelId="{5FD83363-3E4D-4111-9498-B1ED0D532352}" type="sibTrans" cxnId="{BF26B5E5-CBB5-4765-874A-0B57DA3B9389}">
      <dgm:prSet/>
      <dgm:spPr/>
      <dgm:t>
        <a:bodyPr/>
        <a:lstStyle/>
        <a:p>
          <a:endParaRPr lang="en-US"/>
        </a:p>
      </dgm:t>
    </dgm:pt>
    <dgm:pt modelId="{DCBFED75-4B56-4A11-8F33-092C9FE81089}">
      <dgm:prSet/>
      <dgm:spPr>
        <a:ln>
          <a:solidFill>
            <a:srgbClr val="592773"/>
          </a:solidFill>
        </a:ln>
      </dgm:spPr>
      <dgm:t>
        <a:bodyPr/>
        <a:lstStyle/>
        <a:p>
          <a:pPr>
            <a:buNone/>
          </a:pPr>
          <a:r>
            <a:rPr lang="en-US" dirty="0">
              <a:solidFill>
                <a:schemeClr val="tx1"/>
              </a:solidFill>
            </a:rPr>
            <a:t>   Help attendees navigate the complexities of today’s global regulatory landscape by demonstrating your expertise and solutions. </a:t>
          </a:r>
        </a:p>
      </dgm:t>
    </dgm:pt>
    <dgm:pt modelId="{BFB2BC48-2675-46F4-9E54-27F38C660B58}" type="parTrans" cxnId="{6168988E-C79A-4C4E-A91F-B4D92211C4C5}">
      <dgm:prSet/>
      <dgm:spPr/>
      <dgm:t>
        <a:bodyPr/>
        <a:lstStyle/>
        <a:p>
          <a:endParaRPr lang="en-US"/>
        </a:p>
      </dgm:t>
    </dgm:pt>
    <dgm:pt modelId="{3EBB99C3-ABE2-48F2-A975-BE2C5C4FC5E5}" type="sibTrans" cxnId="{6168988E-C79A-4C4E-A91F-B4D92211C4C5}">
      <dgm:prSet/>
      <dgm:spPr/>
      <dgm:t>
        <a:bodyPr/>
        <a:lstStyle/>
        <a:p>
          <a:endParaRPr lang="en-US"/>
        </a:p>
      </dgm:t>
    </dgm:pt>
    <dgm:pt modelId="{80AAF1C4-07F4-4F00-87E4-FD023019DCD6}" type="pres">
      <dgm:prSet presAssocID="{14B12486-DB04-4A0C-97A3-39CBE4844E99}" presName="linear" presStyleCnt="0">
        <dgm:presLayoutVars>
          <dgm:dir/>
          <dgm:animLvl val="lvl"/>
          <dgm:resizeHandles val="exact"/>
        </dgm:presLayoutVars>
      </dgm:prSet>
      <dgm:spPr/>
    </dgm:pt>
    <dgm:pt modelId="{8B11F077-3DBF-4E47-B221-434F4298BB38}" type="pres">
      <dgm:prSet presAssocID="{9CC2A4B3-BBDD-4EAA-96C7-B100BEC7D431}" presName="parentLin" presStyleCnt="0"/>
      <dgm:spPr/>
    </dgm:pt>
    <dgm:pt modelId="{C0929035-265C-46E7-831E-7C4876B28AF3}" type="pres">
      <dgm:prSet presAssocID="{9CC2A4B3-BBDD-4EAA-96C7-B100BEC7D431}" presName="parentLeftMargin" presStyleLbl="node1" presStyleIdx="0" presStyleCnt="3"/>
      <dgm:spPr/>
    </dgm:pt>
    <dgm:pt modelId="{AFF7B67B-81DD-4AE1-A267-6877AB4F7DBF}" type="pres">
      <dgm:prSet presAssocID="{9CC2A4B3-BBDD-4EAA-96C7-B100BEC7D431}" presName="parentText" presStyleLbl="node1" presStyleIdx="0" presStyleCnt="3">
        <dgm:presLayoutVars>
          <dgm:chMax val="0"/>
          <dgm:bulletEnabled val="1"/>
        </dgm:presLayoutVars>
      </dgm:prSet>
      <dgm:spPr/>
    </dgm:pt>
    <dgm:pt modelId="{E545A520-A464-42F0-B5DC-EA7B00980080}" type="pres">
      <dgm:prSet presAssocID="{9CC2A4B3-BBDD-4EAA-96C7-B100BEC7D431}" presName="negativeSpace" presStyleCnt="0"/>
      <dgm:spPr/>
    </dgm:pt>
    <dgm:pt modelId="{8BD139EE-E3D0-4316-86B4-76F896E3D5D3}" type="pres">
      <dgm:prSet presAssocID="{9CC2A4B3-BBDD-4EAA-96C7-B100BEC7D431}" presName="childText" presStyleLbl="conFgAcc1" presStyleIdx="0" presStyleCnt="3">
        <dgm:presLayoutVars>
          <dgm:bulletEnabled val="1"/>
        </dgm:presLayoutVars>
      </dgm:prSet>
      <dgm:spPr/>
    </dgm:pt>
    <dgm:pt modelId="{BD95C44F-804D-46C6-B5FA-027878E6B0FA}" type="pres">
      <dgm:prSet presAssocID="{6A2340EC-DDB4-4333-9300-3F3271BB1A7E}" presName="spaceBetweenRectangles" presStyleCnt="0"/>
      <dgm:spPr/>
    </dgm:pt>
    <dgm:pt modelId="{B1539C25-1206-41FF-923D-ACEA3954743E}" type="pres">
      <dgm:prSet presAssocID="{59824A3C-C140-404C-BA8D-71375AF4E18A}" presName="parentLin" presStyleCnt="0"/>
      <dgm:spPr/>
    </dgm:pt>
    <dgm:pt modelId="{393DBCDB-2844-4550-BD64-68CE7C6A36CD}" type="pres">
      <dgm:prSet presAssocID="{59824A3C-C140-404C-BA8D-71375AF4E18A}" presName="parentLeftMargin" presStyleLbl="node1" presStyleIdx="0" presStyleCnt="3"/>
      <dgm:spPr/>
    </dgm:pt>
    <dgm:pt modelId="{A6058CB0-BCCA-41B1-9DD9-05D2132557D3}" type="pres">
      <dgm:prSet presAssocID="{59824A3C-C140-404C-BA8D-71375AF4E18A}" presName="parentText" presStyleLbl="node1" presStyleIdx="1" presStyleCnt="3">
        <dgm:presLayoutVars>
          <dgm:chMax val="0"/>
          <dgm:bulletEnabled val="1"/>
        </dgm:presLayoutVars>
      </dgm:prSet>
      <dgm:spPr/>
    </dgm:pt>
    <dgm:pt modelId="{5006F6BD-057B-418E-BC15-984785B5CF27}" type="pres">
      <dgm:prSet presAssocID="{59824A3C-C140-404C-BA8D-71375AF4E18A}" presName="negativeSpace" presStyleCnt="0"/>
      <dgm:spPr/>
    </dgm:pt>
    <dgm:pt modelId="{FAB8B71B-1F2E-4B12-B050-1BF51634E090}" type="pres">
      <dgm:prSet presAssocID="{59824A3C-C140-404C-BA8D-71375AF4E18A}" presName="childText" presStyleLbl="conFgAcc1" presStyleIdx="1" presStyleCnt="3">
        <dgm:presLayoutVars>
          <dgm:bulletEnabled val="1"/>
        </dgm:presLayoutVars>
      </dgm:prSet>
      <dgm:spPr/>
    </dgm:pt>
    <dgm:pt modelId="{C0D5E72C-4E3A-45C0-BBBB-B23CF0E71B78}" type="pres">
      <dgm:prSet presAssocID="{9904203B-9A79-4E46-AA2A-8CA04B44B773}" presName="spaceBetweenRectangles" presStyleCnt="0"/>
      <dgm:spPr/>
    </dgm:pt>
    <dgm:pt modelId="{EFDE8304-A7B8-4CBD-A703-E7E91646C482}" type="pres">
      <dgm:prSet presAssocID="{A0F558E6-3922-4D93-8A33-F2F6C6E3EDB1}" presName="parentLin" presStyleCnt="0"/>
      <dgm:spPr/>
    </dgm:pt>
    <dgm:pt modelId="{AFCC5B50-1A43-4E2A-BED7-8367FF154857}" type="pres">
      <dgm:prSet presAssocID="{A0F558E6-3922-4D93-8A33-F2F6C6E3EDB1}" presName="parentLeftMargin" presStyleLbl="node1" presStyleIdx="1" presStyleCnt="3"/>
      <dgm:spPr/>
    </dgm:pt>
    <dgm:pt modelId="{4BFBA773-A052-40EF-9DE8-4BBE2FD51261}" type="pres">
      <dgm:prSet presAssocID="{A0F558E6-3922-4D93-8A33-F2F6C6E3EDB1}" presName="parentText" presStyleLbl="node1" presStyleIdx="2" presStyleCnt="3">
        <dgm:presLayoutVars>
          <dgm:chMax val="0"/>
          <dgm:bulletEnabled val="1"/>
        </dgm:presLayoutVars>
      </dgm:prSet>
      <dgm:spPr/>
    </dgm:pt>
    <dgm:pt modelId="{70C2C34E-8B9E-409F-BFC3-D980581BA6BF}" type="pres">
      <dgm:prSet presAssocID="{A0F558E6-3922-4D93-8A33-F2F6C6E3EDB1}" presName="negativeSpace" presStyleCnt="0"/>
      <dgm:spPr/>
    </dgm:pt>
    <dgm:pt modelId="{9C1BAF18-DBB9-4488-AD48-9BDB0CEEF88A}" type="pres">
      <dgm:prSet presAssocID="{A0F558E6-3922-4D93-8A33-F2F6C6E3EDB1}" presName="childText" presStyleLbl="conFgAcc1" presStyleIdx="2" presStyleCnt="3">
        <dgm:presLayoutVars>
          <dgm:bulletEnabled val="1"/>
        </dgm:presLayoutVars>
      </dgm:prSet>
      <dgm:spPr/>
    </dgm:pt>
  </dgm:ptLst>
  <dgm:cxnLst>
    <dgm:cxn modelId="{00237400-EAA3-40B2-88B2-5EE21C7B0539}" type="presOf" srcId="{A0F558E6-3922-4D93-8A33-F2F6C6E3EDB1}" destId="{4BFBA773-A052-40EF-9DE8-4BBE2FD51261}" srcOrd="1" destOrd="0" presId="urn:microsoft.com/office/officeart/2005/8/layout/list1"/>
    <dgm:cxn modelId="{D4F6DB00-527C-4DD9-B197-11DFEA3BAB32}" type="presOf" srcId="{410E8B2E-853D-4988-9C82-D2621DF6D9A1}" destId="{8BD139EE-E3D0-4316-86B4-76F896E3D5D3}" srcOrd="0" destOrd="0" presId="urn:microsoft.com/office/officeart/2005/8/layout/list1"/>
    <dgm:cxn modelId="{A9D9AA07-54BA-45AD-B745-0A5DA55AAE2D}" srcId="{14B12486-DB04-4A0C-97A3-39CBE4844E99}" destId="{9CC2A4B3-BBDD-4EAA-96C7-B100BEC7D431}" srcOrd="0" destOrd="0" parTransId="{E0CD564F-8C1E-473C-BD49-9A74EAB61DC7}" sibTransId="{6A2340EC-DDB4-4333-9300-3F3271BB1A7E}"/>
    <dgm:cxn modelId="{9FA1030B-7333-4F93-BB0A-025F5561242D}" type="presOf" srcId="{9CC2A4B3-BBDD-4EAA-96C7-B100BEC7D431}" destId="{AFF7B67B-81DD-4AE1-A267-6877AB4F7DBF}" srcOrd="1" destOrd="0" presId="urn:microsoft.com/office/officeart/2005/8/layout/list1"/>
    <dgm:cxn modelId="{73E76912-C21F-4E8B-AC67-1F2A5F427368}" srcId="{9CC2A4B3-BBDD-4EAA-96C7-B100BEC7D431}" destId="{410E8B2E-853D-4988-9C82-D2621DF6D9A1}" srcOrd="0" destOrd="0" parTransId="{F45ED7CB-872C-4F78-8561-98CC7FF32C12}" sibTransId="{44EBAB33-9CC7-4D69-B2C4-43B931C94B67}"/>
    <dgm:cxn modelId="{19A32A14-B3FA-4561-B47A-D3BEBAC13A3E}" type="presOf" srcId="{14B12486-DB04-4A0C-97A3-39CBE4844E99}" destId="{80AAF1C4-07F4-4F00-87E4-FD023019DCD6}" srcOrd="0" destOrd="0" presId="urn:microsoft.com/office/officeart/2005/8/layout/list1"/>
    <dgm:cxn modelId="{D4609D14-41A4-4FCD-9D2C-B612CA48DAE6}" srcId="{14B12486-DB04-4A0C-97A3-39CBE4844E99}" destId="{A0F558E6-3922-4D93-8A33-F2F6C6E3EDB1}" srcOrd="2" destOrd="0" parTransId="{777C92E5-BDEE-4D5D-AB6E-40191DB77E11}" sibTransId="{759BE379-B18F-464D-8E0E-1AD5E2D26682}"/>
    <dgm:cxn modelId="{90985F2E-445B-44A8-B6B2-E73FA406291D}" type="presOf" srcId="{59824A3C-C140-404C-BA8D-71375AF4E18A}" destId="{A6058CB0-BCCA-41B1-9DD9-05D2132557D3}" srcOrd="1" destOrd="0" presId="urn:microsoft.com/office/officeart/2005/8/layout/list1"/>
    <dgm:cxn modelId="{2ACE2B4A-F358-48F5-A28D-F689674EF194}" type="presOf" srcId="{90F73C06-6555-4266-8238-7461EED7B3AE}" destId="{FAB8B71B-1F2E-4B12-B050-1BF51634E090}" srcOrd="0" destOrd="0" presId="urn:microsoft.com/office/officeart/2005/8/layout/list1"/>
    <dgm:cxn modelId="{1A409859-7503-49AE-A474-0943DC3BC417}" type="presOf" srcId="{DCBFED75-4B56-4A11-8F33-092C9FE81089}" destId="{9C1BAF18-DBB9-4488-AD48-9BDB0CEEF88A}" srcOrd="0" destOrd="0" presId="urn:microsoft.com/office/officeart/2005/8/layout/list1"/>
    <dgm:cxn modelId="{86CC5D86-CD35-4BFB-96A9-AE50196351CA}" type="presOf" srcId="{A0F558E6-3922-4D93-8A33-F2F6C6E3EDB1}" destId="{AFCC5B50-1A43-4E2A-BED7-8367FF154857}" srcOrd="0" destOrd="0" presId="urn:microsoft.com/office/officeart/2005/8/layout/list1"/>
    <dgm:cxn modelId="{B1648486-C77A-4C7C-B76B-AC0966B6F491}" type="presOf" srcId="{9CC2A4B3-BBDD-4EAA-96C7-B100BEC7D431}" destId="{C0929035-265C-46E7-831E-7C4876B28AF3}" srcOrd="0" destOrd="0" presId="urn:microsoft.com/office/officeart/2005/8/layout/list1"/>
    <dgm:cxn modelId="{6168988E-C79A-4C4E-A91F-B4D92211C4C5}" srcId="{A0F558E6-3922-4D93-8A33-F2F6C6E3EDB1}" destId="{DCBFED75-4B56-4A11-8F33-092C9FE81089}" srcOrd="0" destOrd="0" parTransId="{BFB2BC48-2675-46F4-9E54-27F38C660B58}" sibTransId="{3EBB99C3-ABE2-48F2-A975-BE2C5C4FC5E5}"/>
    <dgm:cxn modelId="{3BBCF594-F585-4863-AFAC-6C39AEA34019}" srcId="{14B12486-DB04-4A0C-97A3-39CBE4844E99}" destId="{59824A3C-C140-404C-BA8D-71375AF4E18A}" srcOrd="1" destOrd="0" parTransId="{B470CE67-CDAE-4519-A1A4-B0E7CAFC2576}" sibTransId="{9904203B-9A79-4E46-AA2A-8CA04B44B773}"/>
    <dgm:cxn modelId="{8E0F48C0-F3C2-4EF4-A3D9-1AEED909EE65}" type="presOf" srcId="{59824A3C-C140-404C-BA8D-71375AF4E18A}" destId="{393DBCDB-2844-4550-BD64-68CE7C6A36CD}" srcOrd="0" destOrd="0" presId="urn:microsoft.com/office/officeart/2005/8/layout/list1"/>
    <dgm:cxn modelId="{BF26B5E5-CBB5-4765-874A-0B57DA3B9389}" srcId="{59824A3C-C140-404C-BA8D-71375AF4E18A}" destId="{90F73C06-6555-4266-8238-7461EED7B3AE}" srcOrd="0" destOrd="0" parTransId="{E19D1E6F-ACC9-43B6-A7E0-BA6EE6253184}" sibTransId="{5FD83363-3E4D-4111-9498-B1ED0D532352}"/>
    <dgm:cxn modelId="{BF520D0F-71CD-4652-9E6D-47A58C115C7E}" type="presParOf" srcId="{80AAF1C4-07F4-4F00-87E4-FD023019DCD6}" destId="{8B11F077-3DBF-4E47-B221-434F4298BB38}" srcOrd="0" destOrd="0" presId="urn:microsoft.com/office/officeart/2005/8/layout/list1"/>
    <dgm:cxn modelId="{9D95CDC7-A321-4058-BF72-BE5CAD8033FF}" type="presParOf" srcId="{8B11F077-3DBF-4E47-B221-434F4298BB38}" destId="{C0929035-265C-46E7-831E-7C4876B28AF3}" srcOrd="0" destOrd="0" presId="urn:microsoft.com/office/officeart/2005/8/layout/list1"/>
    <dgm:cxn modelId="{332E1A60-D780-40E4-9699-5B285A222A17}" type="presParOf" srcId="{8B11F077-3DBF-4E47-B221-434F4298BB38}" destId="{AFF7B67B-81DD-4AE1-A267-6877AB4F7DBF}" srcOrd="1" destOrd="0" presId="urn:microsoft.com/office/officeart/2005/8/layout/list1"/>
    <dgm:cxn modelId="{3A5442FA-3162-4518-B798-955F6ADB3468}" type="presParOf" srcId="{80AAF1C4-07F4-4F00-87E4-FD023019DCD6}" destId="{E545A520-A464-42F0-B5DC-EA7B00980080}" srcOrd="1" destOrd="0" presId="urn:microsoft.com/office/officeart/2005/8/layout/list1"/>
    <dgm:cxn modelId="{60E559D8-347F-4389-973F-3A86C4F2AD33}" type="presParOf" srcId="{80AAF1C4-07F4-4F00-87E4-FD023019DCD6}" destId="{8BD139EE-E3D0-4316-86B4-76F896E3D5D3}" srcOrd="2" destOrd="0" presId="urn:microsoft.com/office/officeart/2005/8/layout/list1"/>
    <dgm:cxn modelId="{46EBA50E-E021-4007-A095-2D18E0899E99}" type="presParOf" srcId="{80AAF1C4-07F4-4F00-87E4-FD023019DCD6}" destId="{BD95C44F-804D-46C6-B5FA-027878E6B0FA}" srcOrd="3" destOrd="0" presId="urn:microsoft.com/office/officeart/2005/8/layout/list1"/>
    <dgm:cxn modelId="{AE6F390B-161A-4A58-8B2F-B7F3ABC2132B}" type="presParOf" srcId="{80AAF1C4-07F4-4F00-87E4-FD023019DCD6}" destId="{B1539C25-1206-41FF-923D-ACEA3954743E}" srcOrd="4" destOrd="0" presId="urn:microsoft.com/office/officeart/2005/8/layout/list1"/>
    <dgm:cxn modelId="{256C1CB3-4521-43F1-B0E5-F588C362E997}" type="presParOf" srcId="{B1539C25-1206-41FF-923D-ACEA3954743E}" destId="{393DBCDB-2844-4550-BD64-68CE7C6A36CD}" srcOrd="0" destOrd="0" presId="urn:microsoft.com/office/officeart/2005/8/layout/list1"/>
    <dgm:cxn modelId="{71352594-BD47-446E-92A3-507A1F40E175}" type="presParOf" srcId="{B1539C25-1206-41FF-923D-ACEA3954743E}" destId="{A6058CB0-BCCA-41B1-9DD9-05D2132557D3}" srcOrd="1" destOrd="0" presId="urn:microsoft.com/office/officeart/2005/8/layout/list1"/>
    <dgm:cxn modelId="{672A0AD4-0320-45B3-BD5B-61F9C2B98C11}" type="presParOf" srcId="{80AAF1C4-07F4-4F00-87E4-FD023019DCD6}" destId="{5006F6BD-057B-418E-BC15-984785B5CF27}" srcOrd="5" destOrd="0" presId="urn:microsoft.com/office/officeart/2005/8/layout/list1"/>
    <dgm:cxn modelId="{9CEDB077-71A3-4373-AB7F-2E5360ADEC40}" type="presParOf" srcId="{80AAF1C4-07F4-4F00-87E4-FD023019DCD6}" destId="{FAB8B71B-1F2E-4B12-B050-1BF51634E090}" srcOrd="6" destOrd="0" presId="urn:microsoft.com/office/officeart/2005/8/layout/list1"/>
    <dgm:cxn modelId="{2E1C32FF-C5BF-4625-A544-8DDE445DF212}" type="presParOf" srcId="{80AAF1C4-07F4-4F00-87E4-FD023019DCD6}" destId="{C0D5E72C-4E3A-45C0-BBBB-B23CF0E71B78}" srcOrd="7" destOrd="0" presId="urn:microsoft.com/office/officeart/2005/8/layout/list1"/>
    <dgm:cxn modelId="{272C0186-9F4D-464E-8297-B3C553CE1705}" type="presParOf" srcId="{80AAF1C4-07F4-4F00-87E4-FD023019DCD6}" destId="{EFDE8304-A7B8-4CBD-A703-E7E91646C482}" srcOrd="8" destOrd="0" presId="urn:microsoft.com/office/officeart/2005/8/layout/list1"/>
    <dgm:cxn modelId="{DDC456AC-BB8B-49C2-B263-8788A92E1B28}" type="presParOf" srcId="{EFDE8304-A7B8-4CBD-A703-E7E91646C482}" destId="{AFCC5B50-1A43-4E2A-BED7-8367FF154857}" srcOrd="0" destOrd="0" presId="urn:microsoft.com/office/officeart/2005/8/layout/list1"/>
    <dgm:cxn modelId="{78330FE2-332F-4879-9013-F171C6DD1668}" type="presParOf" srcId="{EFDE8304-A7B8-4CBD-A703-E7E91646C482}" destId="{4BFBA773-A052-40EF-9DE8-4BBE2FD51261}" srcOrd="1" destOrd="0" presId="urn:microsoft.com/office/officeart/2005/8/layout/list1"/>
    <dgm:cxn modelId="{1274448F-B589-478F-999C-3F047F8116E3}" type="presParOf" srcId="{80AAF1C4-07F4-4F00-87E4-FD023019DCD6}" destId="{70C2C34E-8B9E-409F-BFC3-D980581BA6BF}" srcOrd="9" destOrd="0" presId="urn:microsoft.com/office/officeart/2005/8/layout/list1"/>
    <dgm:cxn modelId="{B93F66A9-010E-48F5-8D5A-05335518CD55}" type="presParOf" srcId="{80AAF1C4-07F4-4F00-87E4-FD023019DCD6}" destId="{9C1BAF18-DBB9-4488-AD48-9BDB0CEEF88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139EE-E3D0-4316-86B4-76F896E3D5D3}">
      <dsp:nvSpPr>
        <dsp:cNvPr id="0" name=""/>
        <dsp:cNvSpPr/>
      </dsp:nvSpPr>
      <dsp:spPr>
        <a:xfrm>
          <a:off x="0" y="311913"/>
          <a:ext cx="8128000" cy="1346625"/>
        </a:xfrm>
        <a:prstGeom prst="rect">
          <a:avLst/>
        </a:prstGeom>
        <a:solidFill>
          <a:schemeClr val="lt1">
            <a:alpha val="90000"/>
            <a:hueOff val="0"/>
            <a:satOff val="0"/>
            <a:lumOff val="0"/>
            <a:alphaOff val="0"/>
          </a:schemeClr>
        </a:solidFill>
        <a:ln w="12700" cap="flat" cmpd="sng" algn="ctr">
          <a:solidFill>
            <a:srgbClr val="5927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None/>
          </a:pPr>
          <a:r>
            <a:rPr lang="en-US" sz="1900" kern="1200" dirty="0"/>
            <a:t>   Convergence is an effective way to strengthen business relationships, recruit regulatory talent and showcase your products and</a:t>
          </a:r>
          <a:r>
            <a:rPr lang="en-US" sz="1900" strike="noStrike" kern="1200" dirty="0"/>
            <a:t> services. </a:t>
          </a:r>
          <a:endParaRPr lang="en-US" sz="1900" strike="sngStrike" kern="1200" dirty="0">
            <a:solidFill>
              <a:srgbClr val="FF0000"/>
            </a:solidFill>
          </a:endParaRPr>
        </a:p>
      </dsp:txBody>
      <dsp:txXfrm>
        <a:off x="0" y="311913"/>
        <a:ext cx="8128000" cy="1346625"/>
      </dsp:txXfrm>
    </dsp:sp>
    <dsp:sp modelId="{AFF7B67B-81DD-4AE1-A267-6877AB4F7DBF}">
      <dsp:nvSpPr>
        <dsp:cNvPr id="0" name=""/>
        <dsp:cNvSpPr/>
      </dsp:nvSpPr>
      <dsp:spPr>
        <a:xfrm>
          <a:off x="406400" y="31473"/>
          <a:ext cx="5689600" cy="560880"/>
        </a:xfrm>
        <a:prstGeom prst="roundRect">
          <a:avLst/>
        </a:prstGeom>
        <a:solidFill>
          <a:srgbClr val="5927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b="1" kern="1200" dirty="0"/>
            <a:t>Engage with Customers</a:t>
          </a:r>
          <a:endParaRPr lang="en-US" sz="1900" kern="1200" dirty="0"/>
        </a:p>
      </dsp:txBody>
      <dsp:txXfrm>
        <a:off x="433780" y="58853"/>
        <a:ext cx="5634840" cy="506120"/>
      </dsp:txXfrm>
    </dsp:sp>
    <dsp:sp modelId="{FAB8B71B-1F2E-4B12-B050-1BF51634E090}">
      <dsp:nvSpPr>
        <dsp:cNvPr id="0" name=""/>
        <dsp:cNvSpPr/>
      </dsp:nvSpPr>
      <dsp:spPr>
        <a:xfrm>
          <a:off x="0" y="2041578"/>
          <a:ext cx="8128000" cy="1615950"/>
        </a:xfrm>
        <a:prstGeom prst="rect">
          <a:avLst/>
        </a:prstGeom>
        <a:solidFill>
          <a:schemeClr val="lt1">
            <a:alpha val="90000"/>
            <a:hueOff val="0"/>
            <a:satOff val="0"/>
            <a:lumOff val="0"/>
            <a:alphaOff val="0"/>
          </a:schemeClr>
        </a:solidFill>
        <a:ln w="12700" cap="flat" cmpd="sng" algn="ctr">
          <a:solidFill>
            <a:srgbClr val="5927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None/>
          </a:pPr>
          <a:r>
            <a:rPr lang="en-US" sz="1900" kern="1200" dirty="0">
              <a:solidFill>
                <a:schemeClr val="tx1"/>
              </a:solidFill>
            </a:rPr>
            <a:t>   Networking is a top priority for attendees and RAPS Regulatory Convergence is designed to maximize opportunities to connect with key decision-makers, develop new relationships and generate awareness of your brand. </a:t>
          </a:r>
        </a:p>
      </dsp:txBody>
      <dsp:txXfrm>
        <a:off x="0" y="2041578"/>
        <a:ext cx="8128000" cy="1615950"/>
      </dsp:txXfrm>
    </dsp:sp>
    <dsp:sp modelId="{A6058CB0-BCCA-41B1-9DD9-05D2132557D3}">
      <dsp:nvSpPr>
        <dsp:cNvPr id="0" name=""/>
        <dsp:cNvSpPr/>
      </dsp:nvSpPr>
      <dsp:spPr>
        <a:xfrm>
          <a:off x="406400" y="1761138"/>
          <a:ext cx="5689600" cy="560880"/>
        </a:xfrm>
        <a:prstGeom prst="roundRect">
          <a:avLst/>
        </a:prstGeom>
        <a:solidFill>
          <a:srgbClr val="5927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b="1" kern="1200" dirty="0"/>
            <a:t>Build New Business</a:t>
          </a:r>
          <a:endParaRPr lang="en-US" sz="1900" kern="1200" dirty="0"/>
        </a:p>
      </dsp:txBody>
      <dsp:txXfrm>
        <a:off x="433780" y="1788518"/>
        <a:ext cx="5634840" cy="506120"/>
      </dsp:txXfrm>
    </dsp:sp>
    <dsp:sp modelId="{9C1BAF18-DBB9-4488-AD48-9BDB0CEEF88A}">
      <dsp:nvSpPr>
        <dsp:cNvPr id="0" name=""/>
        <dsp:cNvSpPr/>
      </dsp:nvSpPr>
      <dsp:spPr>
        <a:xfrm>
          <a:off x="0" y="4040568"/>
          <a:ext cx="8128000" cy="1346625"/>
        </a:xfrm>
        <a:prstGeom prst="rect">
          <a:avLst/>
        </a:prstGeom>
        <a:solidFill>
          <a:schemeClr val="lt1">
            <a:alpha val="90000"/>
            <a:hueOff val="0"/>
            <a:satOff val="0"/>
            <a:lumOff val="0"/>
            <a:alphaOff val="0"/>
          </a:schemeClr>
        </a:solidFill>
        <a:ln w="12700" cap="flat" cmpd="sng" algn="ctr">
          <a:solidFill>
            <a:srgbClr val="5927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l" defTabSz="844550">
            <a:lnSpc>
              <a:spcPct val="90000"/>
            </a:lnSpc>
            <a:spcBef>
              <a:spcPct val="0"/>
            </a:spcBef>
            <a:spcAft>
              <a:spcPct val="15000"/>
            </a:spcAft>
            <a:buNone/>
          </a:pPr>
          <a:r>
            <a:rPr lang="en-US" sz="1900" kern="1200" dirty="0">
              <a:solidFill>
                <a:schemeClr val="tx1"/>
              </a:solidFill>
            </a:rPr>
            <a:t>   Help attendees navigate the complexities of today’s global regulatory landscape by demonstrating your expertise and solutions. </a:t>
          </a:r>
        </a:p>
      </dsp:txBody>
      <dsp:txXfrm>
        <a:off x="0" y="4040568"/>
        <a:ext cx="8128000" cy="1346625"/>
      </dsp:txXfrm>
    </dsp:sp>
    <dsp:sp modelId="{4BFBA773-A052-40EF-9DE8-4BBE2FD51261}">
      <dsp:nvSpPr>
        <dsp:cNvPr id="0" name=""/>
        <dsp:cNvSpPr/>
      </dsp:nvSpPr>
      <dsp:spPr>
        <a:xfrm>
          <a:off x="406400" y="3760128"/>
          <a:ext cx="5689600" cy="560880"/>
        </a:xfrm>
        <a:prstGeom prst="roundRect">
          <a:avLst/>
        </a:prstGeom>
        <a:solidFill>
          <a:srgbClr val="5927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b="1" kern="1200" dirty="0"/>
            <a:t>Demonstrate Expertise</a:t>
          </a:r>
          <a:endParaRPr lang="en-US" sz="1900" kern="1200" dirty="0"/>
        </a:p>
      </dsp:txBody>
      <dsp:txXfrm>
        <a:off x="433780" y="3787508"/>
        <a:ext cx="5634840"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32F7B-D600-984D-9C4D-12919B8771E0}" type="datetimeFigureOut">
              <a:rPr lang="en-US" smtClean="0"/>
              <a:t>12/5/2018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1A04C-904A-3549-9A71-20FE6491F7C4}" type="slidenum">
              <a:rPr lang="en-US" smtClean="0"/>
              <a:t>‹#›</a:t>
            </a:fld>
            <a:endParaRPr lang="en-US"/>
          </a:p>
        </p:txBody>
      </p:sp>
    </p:spTree>
    <p:extLst>
      <p:ext uri="{BB962C8B-B14F-4D97-AF65-F5344CB8AC3E}">
        <p14:creationId xmlns:p14="http://schemas.microsoft.com/office/powerpoint/2010/main" val="260538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1A04C-904A-3549-9A71-20FE6491F7C4}" type="slidenum">
              <a:rPr lang="en-US" smtClean="0"/>
              <a:t>1</a:t>
            </a:fld>
            <a:endParaRPr lang="en-US"/>
          </a:p>
        </p:txBody>
      </p:sp>
    </p:spTree>
    <p:extLst>
      <p:ext uri="{BB962C8B-B14F-4D97-AF65-F5344CB8AC3E}">
        <p14:creationId xmlns:p14="http://schemas.microsoft.com/office/powerpoint/2010/main" val="27108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show pictures will be added</a:t>
            </a:r>
          </a:p>
        </p:txBody>
      </p:sp>
      <p:sp>
        <p:nvSpPr>
          <p:cNvPr id="4" name="Slide Number Placeholder 3"/>
          <p:cNvSpPr>
            <a:spLocks noGrp="1"/>
          </p:cNvSpPr>
          <p:nvPr>
            <p:ph type="sldNum" sz="quarter" idx="5"/>
          </p:nvPr>
        </p:nvSpPr>
        <p:spPr/>
        <p:txBody>
          <a:bodyPr/>
          <a:lstStyle/>
          <a:p>
            <a:fld id="{9021A04C-904A-3549-9A71-20FE6491F7C4}" type="slidenum">
              <a:rPr lang="en-US" smtClean="0"/>
              <a:t>2</a:t>
            </a:fld>
            <a:endParaRPr lang="en-US"/>
          </a:p>
        </p:txBody>
      </p:sp>
    </p:spTree>
    <p:extLst>
      <p:ext uri="{BB962C8B-B14F-4D97-AF65-F5344CB8AC3E}">
        <p14:creationId xmlns:p14="http://schemas.microsoft.com/office/powerpoint/2010/main" val="422499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attendance charts</a:t>
            </a:r>
          </a:p>
        </p:txBody>
      </p:sp>
      <p:sp>
        <p:nvSpPr>
          <p:cNvPr id="4" name="Slide Number Placeholder 3"/>
          <p:cNvSpPr>
            <a:spLocks noGrp="1"/>
          </p:cNvSpPr>
          <p:nvPr>
            <p:ph type="sldNum" sz="quarter" idx="5"/>
          </p:nvPr>
        </p:nvSpPr>
        <p:spPr/>
        <p:txBody>
          <a:bodyPr/>
          <a:lstStyle/>
          <a:p>
            <a:fld id="{9021A04C-904A-3549-9A71-20FE6491F7C4}" type="slidenum">
              <a:rPr lang="en-US" smtClean="0"/>
              <a:t>3</a:t>
            </a:fld>
            <a:endParaRPr lang="en-US"/>
          </a:p>
        </p:txBody>
      </p:sp>
    </p:spTree>
    <p:extLst>
      <p:ext uri="{BB962C8B-B14F-4D97-AF65-F5344CB8AC3E}">
        <p14:creationId xmlns:p14="http://schemas.microsoft.com/office/powerpoint/2010/main" val="413200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Art / info graphic</a:t>
            </a:r>
          </a:p>
        </p:txBody>
      </p:sp>
      <p:sp>
        <p:nvSpPr>
          <p:cNvPr id="4" name="Slide Number Placeholder 3"/>
          <p:cNvSpPr>
            <a:spLocks noGrp="1"/>
          </p:cNvSpPr>
          <p:nvPr>
            <p:ph type="sldNum" sz="quarter" idx="5"/>
          </p:nvPr>
        </p:nvSpPr>
        <p:spPr/>
        <p:txBody>
          <a:bodyPr/>
          <a:lstStyle/>
          <a:p>
            <a:fld id="{9021A04C-904A-3549-9A71-20FE6491F7C4}" type="slidenum">
              <a:rPr lang="en-US" smtClean="0"/>
              <a:t>4</a:t>
            </a:fld>
            <a:endParaRPr lang="en-US"/>
          </a:p>
        </p:txBody>
      </p:sp>
    </p:spTree>
    <p:extLst>
      <p:ext uri="{BB962C8B-B14F-4D97-AF65-F5344CB8AC3E}">
        <p14:creationId xmlns:p14="http://schemas.microsoft.com/office/powerpoint/2010/main" val="227114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an update quote from 2018 exhibitor surveys</a:t>
            </a:r>
          </a:p>
        </p:txBody>
      </p:sp>
      <p:sp>
        <p:nvSpPr>
          <p:cNvPr id="4" name="Slide Number Placeholder 3"/>
          <p:cNvSpPr>
            <a:spLocks noGrp="1"/>
          </p:cNvSpPr>
          <p:nvPr>
            <p:ph type="sldNum" sz="quarter" idx="5"/>
          </p:nvPr>
        </p:nvSpPr>
        <p:spPr/>
        <p:txBody>
          <a:bodyPr/>
          <a:lstStyle/>
          <a:p>
            <a:fld id="{9021A04C-904A-3549-9A71-20FE6491F7C4}" type="slidenum">
              <a:rPr lang="en-US" smtClean="0"/>
              <a:t>8</a:t>
            </a:fld>
            <a:endParaRPr lang="en-US"/>
          </a:p>
        </p:txBody>
      </p:sp>
    </p:spTree>
    <p:extLst>
      <p:ext uri="{BB962C8B-B14F-4D97-AF65-F5344CB8AC3E}">
        <p14:creationId xmlns:p14="http://schemas.microsoft.com/office/powerpoint/2010/main" val="265813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1A04C-904A-3549-9A71-20FE6491F7C4}" type="slidenum">
              <a:rPr lang="en-US" smtClean="0"/>
              <a:t>9</a:t>
            </a:fld>
            <a:endParaRPr lang="en-US"/>
          </a:p>
        </p:txBody>
      </p:sp>
    </p:spTree>
    <p:extLst>
      <p:ext uri="{BB962C8B-B14F-4D97-AF65-F5344CB8AC3E}">
        <p14:creationId xmlns:p14="http://schemas.microsoft.com/office/powerpoint/2010/main" val="172189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1A04C-904A-3549-9A71-20FE6491F7C4}" type="slidenum">
              <a:rPr lang="en-US" smtClean="0"/>
              <a:t>11</a:t>
            </a:fld>
            <a:endParaRPr lang="en-US"/>
          </a:p>
        </p:txBody>
      </p:sp>
    </p:spTree>
    <p:extLst>
      <p:ext uri="{BB962C8B-B14F-4D97-AF65-F5344CB8AC3E}">
        <p14:creationId xmlns:p14="http://schemas.microsoft.com/office/powerpoint/2010/main" val="51994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as many of these slides as possible (19-22) and move to last)-decreasing size of text. Treat this as a disclaimer slide.  You won’t be reviewing this during a typical sales pitch. </a:t>
            </a:r>
          </a:p>
        </p:txBody>
      </p:sp>
      <p:sp>
        <p:nvSpPr>
          <p:cNvPr id="4" name="Slide Number Placeholder 3"/>
          <p:cNvSpPr>
            <a:spLocks noGrp="1"/>
          </p:cNvSpPr>
          <p:nvPr>
            <p:ph type="sldNum" sz="quarter" idx="5"/>
          </p:nvPr>
        </p:nvSpPr>
        <p:spPr/>
        <p:txBody>
          <a:bodyPr/>
          <a:lstStyle/>
          <a:p>
            <a:fld id="{9021A04C-904A-3549-9A71-20FE6491F7C4}" type="slidenum">
              <a:rPr lang="en-US" smtClean="0"/>
              <a:t>20</a:t>
            </a:fld>
            <a:endParaRPr lang="en-US"/>
          </a:p>
        </p:txBody>
      </p:sp>
    </p:spTree>
    <p:extLst>
      <p:ext uri="{BB962C8B-B14F-4D97-AF65-F5344CB8AC3E}">
        <p14:creationId xmlns:p14="http://schemas.microsoft.com/office/powerpoint/2010/main" val="2199398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 graphic</a:t>
            </a:r>
          </a:p>
        </p:txBody>
      </p:sp>
      <p:sp>
        <p:nvSpPr>
          <p:cNvPr id="4" name="Slide Number Placeholder 3"/>
          <p:cNvSpPr>
            <a:spLocks noGrp="1"/>
          </p:cNvSpPr>
          <p:nvPr>
            <p:ph type="sldNum" sz="quarter" idx="5"/>
          </p:nvPr>
        </p:nvSpPr>
        <p:spPr/>
        <p:txBody>
          <a:bodyPr/>
          <a:lstStyle/>
          <a:p>
            <a:fld id="{9021A04C-904A-3549-9A71-20FE6491F7C4}" type="slidenum">
              <a:rPr lang="en-US" smtClean="0"/>
              <a:t>21</a:t>
            </a:fld>
            <a:endParaRPr lang="en-US"/>
          </a:p>
        </p:txBody>
      </p:sp>
    </p:spTree>
    <p:extLst>
      <p:ext uri="{BB962C8B-B14F-4D97-AF65-F5344CB8AC3E}">
        <p14:creationId xmlns:p14="http://schemas.microsoft.com/office/powerpoint/2010/main" val="295272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A868-AE20-2248-8881-3BA5292112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5E2B4B-4428-C14F-8455-351E2A50F4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80A55-2F79-254D-B33B-702E4A2CF9C6}"/>
              </a:ext>
            </a:extLst>
          </p:cNvPr>
          <p:cNvSpPr>
            <a:spLocks noGrp="1"/>
          </p:cNvSpPr>
          <p:nvPr>
            <p:ph type="dt" sz="half" idx="10"/>
          </p:nvPr>
        </p:nvSpPr>
        <p:spPr/>
        <p:txBody>
          <a:bodyPr/>
          <a:lstStyle/>
          <a:p>
            <a:fld id="{120FEE9E-452A-254B-975E-156E3B64A6FF}" type="datetime1">
              <a:rPr lang="en-US" smtClean="0"/>
              <a:t>12/5/2018</a:t>
            </a:fld>
            <a:endParaRPr lang="en-US"/>
          </a:p>
        </p:txBody>
      </p:sp>
      <p:sp>
        <p:nvSpPr>
          <p:cNvPr id="5" name="Footer Placeholder 4">
            <a:extLst>
              <a:ext uri="{FF2B5EF4-FFF2-40B4-BE49-F238E27FC236}">
                <a16:creationId xmlns:a16="http://schemas.microsoft.com/office/drawing/2014/main" id="{9B165BC9-03CE-9741-A42C-2C45F8E2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16022-E342-FD4E-A4DB-5FC2A369A893}"/>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1082036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DA87-A415-894E-A09E-277A9BA59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C5260-B954-4748-9D20-EDB40472DD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ED620-0215-184A-ACDB-D232F914B771}"/>
              </a:ext>
            </a:extLst>
          </p:cNvPr>
          <p:cNvSpPr>
            <a:spLocks noGrp="1"/>
          </p:cNvSpPr>
          <p:nvPr>
            <p:ph type="dt" sz="half" idx="10"/>
          </p:nvPr>
        </p:nvSpPr>
        <p:spPr/>
        <p:txBody>
          <a:bodyPr/>
          <a:lstStyle/>
          <a:p>
            <a:fld id="{E1A48B1D-0FFD-1A49-BF73-B83A9CF9F216}" type="datetime1">
              <a:rPr lang="en-US" smtClean="0"/>
              <a:t>12/5/2018</a:t>
            </a:fld>
            <a:endParaRPr lang="en-US"/>
          </a:p>
        </p:txBody>
      </p:sp>
      <p:sp>
        <p:nvSpPr>
          <p:cNvPr id="5" name="Footer Placeholder 4">
            <a:extLst>
              <a:ext uri="{FF2B5EF4-FFF2-40B4-BE49-F238E27FC236}">
                <a16:creationId xmlns:a16="http://schemas.microsoft.com/office/drawing/2014/main" id="{785FB617-CB1F-5D4E-B83A-A63D82A5C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A47A2-6B5F-8349-9B36-EA31BA925164}"/>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36583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A4422-261E-5545-8658-FAF84EFECC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B10DF6-1E21-4740-923D-E86C113ADE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79CC8-626C-294D-BB84-FAA5B20BB804}"/>
              </a:ext>
            </a:extLst>
          </p:cNvPr>
          <p:cNvSpPr>
            <a:spLocks noGrp="1"/>
          </p:cNvSpPr>
          <p:nvPr>
            <p:ph type="dt" sz="half" idx="10"/>
          </p:nvPr>
        </p:nvSpPr>
        <p:spPr/>
        <p:txBody>
          <a:bodyPr/>
          <a:lstStyle/>
          <a:p>
            <a:fld id="{CBA3FBBD-CB9D-4541-BE12-F36F8EC3A272}" type="datetime1">
              <a:rPr lang="en-US" smtClean="0"/>
              <a:t>12/5/2018</a:t>
            </a:fld>
            <a:endParaRPr lang="en-US"/>
          </a:p>
        </p:txBody>
      </p:sp>
      <p:sp>
        <p:nvSpPr>
          <p:cNvPr id="5" name="Footer Placeholder 4">
            <a:extLst>
              <a:ext uri="{FF2B5EF4-FFF2-40B4-BE49-F238E27FC236}">
                <a16:creationId xmlns:a16="http://schemas.microsoft.com/office/drawing/2014/main" id="{918799E5-AB5A-0B42-9B9A-EE20B9D56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9756E-0E35-6D49-B08B-32B01E873CB5}"/>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294261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5000"/>
                <a:lumOff val="9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04218B1B-EF97-4145-AC2B-5C3246814BEB}"/>
              </a:ext>
            </a:extLst>
          </p:cNvPr>
          <p:cNvSpPr/>
          <p:nvPr userDrawn="1"/>
        </p:nvSpPr>
        <p:spPr>
          <a:xfrm>
            <a:off x="526525" y="-2168971"/>
            <a:ext cx="11323980" cy="1132398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1BE544-EA8F-FA46-A50E-4184B110E012}"/>
              </a:ext>
            </a:extLst>
          </p:cNvPr>
          <p:cNvSpPr/>
          <p:nvPr userDrawn="1"/>
        </p:nvSpPr>
        <p:spPr>
          <a:xfrm>
            <a:off x="347870" y="-2029824"/>
            <a:ext cx="11323980" cy="11323980"/>
          </a:xfrm>
          <a:prstGeom prst="ellipse">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22C542-0EAB-C140-891E-A0007A86C109}"/>
              </a:ext>
            </a:extLst>
          </p:cNvPr>
          <p:cNvSpPr/>
          <p:nvPr userDrawn="1"/>
        </p:nvSpPr>
        <p:spPr>
          <a:xfrm>
            <a:off x="239243" y="-2457201"/>
            <a:ext cx="11713513" cy="11323980"/>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5BFD7A-28D9-E749-90B0-687978473866}"/>
              </a:ext>
            </a:extLst>
          </p:cNvPr>
          <p:cNvSpPr/>
          <p:nvPr userDrawn="1"/>
        </p:nvSpPr>
        <p:spPr>
          <a:xfrm>
            <a:off x="0" y="0"/>
            <a:ext cx="12192000" cy="1143000"/>
          </a:xfrm>
          <a:prstGeom prst="rect">
            <a:avLst/>
          </a:prstGeom>
          <a:solidFill>
            <a:srgbClr val="592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2D4CAD-ACF1-B04E-BA6E-049EAA0EAF50}"/>
              </a:ext>
            </a:extLst>
          </p:cNvPr>
          <p:cNvSpPr>
            <a:spLocks noGrp="1"/>
          </p:cNvSpPr>
          <p:nvPr>
            <p:ph type="title"/>
          </p:nvPr>
        </p:nvSpPr>
        <p:spPr>
          <a:xfrm>
            <a:off x="838200" y="285614"/>
            <a:ext cx="10515600" cy="698362"/>
          </a:xfrm>
        </p:spPr>
        <p:txBody>
          <a:bodyPr>
            <a:normAutofit/>
          </a:bodyPr>
          <a:lstStyle>
            <a:lvl1pP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8B603DD-92E0-AA40-BB0F-8E5C9F7F8220}"/>
              </a:ext>
            </a:extLst>
          </p:cNvPr>
          <p:cNvSpPr>
            <a:spLocks noGrp="1"/>
          </p:cNvSpPr>
          <p:nvPr>
            <p:ph idx="1"/>
          </p:nvPr>
        </p:nvSpPr>
        <p:spPr>
          <a:xfrm>
            <a:off x="838200" y="1428614"/>
            <a:ext cx="10515600" cy="47483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26E92-A2A6-4845-BFE8-531D6D5E0A46}"/>
              </a:ext>
            </a:extLst>
          </p:cNvPr>
          <p:cNvSpPr>
            <a:spLocks noGrp="1"/>
          </p:cNvSpPr>
          <p:nvPr>
            <p:ph type="dt" sz="half" idx="10"/>
          </p:nvPr>
        </p:nvSpPr>
        <p:spPr/>
        <p:txBody>
          <a:bodyPr/>
          <a:lstStyle/>
          <a:p>
            <a:fld id="{22053F7A-2613-6245-923B-7839BA8F2BDD}" type="datetime1">
              <a:rPr lang="en-US" smtClean="0"/>
              <a:t>12/5/2018</a:t>
            </a:fld>
            <a:endParaRPr lang="en-US"/>
          </a:p>
        </p:txBody>
      </p:sp>
      <p:sp>
        <p:nvSpPr>
          <p:cNvPr id="5" name="Footer Placeholder 4">
            <a:extLst>
              <a:ext uri="{FF2B5EF4-FFF2-40B4-BE49-F238E27FC236}">
                <a16:creationId xmlns:a16="http://schemas.microsoft.com/office/drawing/2014/main" id="{0B66EF95-8ED1-C74A-9A08-A140A1A736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2C36C7-D209-9B48-B867-12C1E7976115}"/>
              </a:ext>
            </a:extLst>
          </p:cNvPr>
          <p:cNvSpPr>
            <a:spLocks noGrp="1"/>
          </p:cNvSpPr>
          <p:nvPr>
            <p:ph type="sldNum" sz="quarter" idx="12"/>
          </p:nvPr>
        </p:nvSpPr>
        <p:spPr>
          <a:xfrm>
            <a:off x="9306337" y="6356350"/>
            <a:ext cx="2743200" cy="365125"/>
          </a:xfrm>
        </p:spPr>
        <p:txBody>
          <a:bodyPr/>
          <a:lstStyle/>
          <a:p>
            <a:fld id="{051A177F-C77C-884F-9E2B-585A8A6676E9}" type="slidenum">
              <a:rPr lang="en-US" smtClean="0"/>
              <a:t>‹#›</a:t>
            </a:fld>
            <a:endParaRPr lang="en-US"/>
          </a:p>
        </p:txBody>
      </p:sp>
      <p:pic>
        <p:nvPicPr>
          <p:cNvPr id="9" name="Picture 8">
            <a:extLst>
              <a:ext uri="{FF2B5EF4-FFF2-40B4-BE49-F238E27FC236}">
                <a16:creationId xmlns:a16="http://schemas.microsoft.com/office/drawing/2014/main" id="{59B20953-AAC8-4840-9687-90728D2A0E6B}"/>
              </a:ext>
            </a:extLst>
          </p:cNvPr>
          <p:cNvPicPr>
            <a:picLocks noChangeAspect="1"/>
          </p:cNvPicPr>
          <p:nvPr userDrawn="1"/>
        </p:nvPicPr>
        <p:blipFill>
          <a:blip r:embed="rId2"/>
          <a:stretch>
            <a:fillRect/>
          </a:stretch>
        </p:blipFill>
        <p:spPr>
          <a:xfrm>
            <a:off x="169215" y="5854010"/>
            <a:ext cx="880770" cy="867465"/>
          </a:xfrm>
          <a:prstGeom prst="rect">
            <a:avLst/>
          </a:prstGeom>
        </p:spPr>
      </p:pic>
      <p:sp>
        <p:nvSpPr>
          <p:cNvPr id="11" name="TextBox 10">
            <a:extLst>
              <a:ext uri="{FF2B5EF4-FFF2-40B4-BE49-F238E27FC236}">
                <a16:creationId xmlns:a16="http://schemas.microsoft.com/office/drawing/2014/main" id="{93C2BFCB-BC35-2A4D-9C54-07529CFEA953}"/>
              </a:ext>
            </a:extLst>
          </p:cNvPr>
          <p:cNvSpPr txBox="1"/>
          <p:nvPr userDrawn="1"/>
        </p:nvSpPr>
        <p:spPr>
          <a:xfrm>
            <a:off x="9317933" y="572785"/>
            <a:ext cx="2544418" cy="369332"/>
          </a:xfrm>
          <a:prstGeom prst="rect">
            <a:avLst/>
          </a:prstGeom>
          <a:noFill/>
        </p:spPr>
        <p:txBody>
          <a:bodyPr wrap="square" rtlCol="0">
            <a:spAutoFit/>
          </a:bodyPr>
          <a:lstStyle/>
          <a:p>
            <a:pPr algn="r"/>
            <a:r>
              <a:rPr lang="en-US" dirty="0" err="1">
                <a:solidFill>
                  <a:schemeClr val="bg1">
                    <a:alpha val="30000"/>
                  </a:schemeClr>
                </a:solidFill>
              </a:rPr>
              <a:t>RAPS.org</a:t>
            </a:r>
            <a:r>
              <a:rPr lang="en-US" dirty="0">
                <a:solidFill>
                  <a:schemeClr val="bg1">
                    <a:alpha val="30000"/>
                  </a:schemeClr>
                </a:solidFill>
              </a:rPr>
              <a:t>/2019</a:t>
            </a:r>
          </a:p>
        </p:txBody>
      </p:sp>
    </p:spTree>
    <p:extLst>
      <p:ext uri="{BB962C8B-B14F-4D97-AF65-F5344CB8AC3E}">
        <p14:creationId xmlns:p14="http://schemas.microsoft.com/office/powerpoint/2010/main" val="187098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3878-1557-BC44-83BF-66C8383536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643221-6A02-734F-AA85-D54F24F2C8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55EF7A-3009-7C47-8BFC-166F4406081A}"/>
              </a:ext>
            </a:extLst>
          </p:cNvPr>
          <p:cNvSpPr>
            <a:spLocks noGrp="1"/>
          </p:cNvSpPr>
          <p:nvPr>
            <p:ph type="dt" sz="half" idx="10"/>
          </p:nvPr>
        </p:nvSpPr>
        <p:spPr/>
        <p:txBody>
          <a:bodyPr/>
          <a:lstStyle/>
          <a:p>
            <a:fld id="{65A9FFA4-9C8B-EE45-BCF7-8F38C977AF97}" type="datetime1">
              <a:rPr lang="en-US" smtClean="0"/>
              <a:t>12/5/2018</a:t>
            </a:fld>
            <a:endParaRPr lang="en-US"/>
          </a:p>
        </p:txBody>
      </p:sp>
      <p:sp>
        <p:nvSpPr>
          <p:cNvPr id="5" name="Footer Placeholder 4">
            <a:extLst>
              <a:ext uri="{FF2B5EF4-FFF2-40B4-BE49-F238E27FC236}">
                <a16:creationId xmlns:a16="http://schemas.microsoft.com/office/drawing/2014/main" id="{2F026579-0E4A-3E4A-8A6E-92427CB7C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31BCA-BCC5-7947-B991-FD2EC27DA42A}"/>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16466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B87D-38CD-2049-9AE0-53E7B380F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CCF1B2-6B2B-0C43-A00B-7072A25666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EEA25-668D-9F40-A37D-A8B7E7C462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1166B1-51E2-F746-B41F-0DC496384FEC}"/>
              </a:ext>
            </a:extLst>
          </p:cNvPr>
          <p:cNvSpPr>
            <a:spLocks noGrp="1"/>
          </p:cNvSpPr>
          <p:nvPr>
            <p:ph type="dt" sz="half" idx="10"/>
          </p:nvPr>
        </p:nvSpPr>
        <p:spPr/>
        <p:txBody>
          <a:bodyPr/>
          <a:lstStyle/>
          <a:p>
            <a:fld id="{5AAC4E7C-7ADF-3A43-8008-153D461700F4}" type="datetime1">
              <a:rPr lang="en-US" smtClean="0"/>
              <a:t>12/5/2018</a:t>
            </a:fld>
            <a:endParaRPr lang="en-US"/>
          </a:p>
        </p:txBody>
      </p:sp>
      <p:sp>
        <p:nvSpPr>
          <p:cNvPr id="6" name="Footer Placeholder 5">
            <a:extLst>
              <a:ext uri="{FF2B5EF4-FFF2-40B4-BE49-F238E27FC236}">
                <a16:creationId xmlns:a16="http://schemas.microsoft.com/office/drawing/2014/main" id="{3472667E-4E16-634A-9D4F-BAA860755B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AE6C5-F086-0A4A-BF0C-C25091408AF9}"/>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194085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44D5-9426-E842-AC07-61264E6828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C06D1B-187D-3A4D-92C2-B608AF0C11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CE6E04-7B9A-3347-9F71-B02F5E56E9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E9772A-8018-F449-8660-F6F331B8B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700C20-DA60-6547-A60E-2CB5277323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F4450A-075C-4049-A667-C725BFB08C28}"/>
              </a:ext>
            </a:extLst>
          </p:cNvPr>
          <p:cNvSpPr>
            <a:spLocks noGrp="1"/>
          </p:cNvSpPr>
          <p:nvPr>
            <p:ph type="dt" sz="half" idx="10"/>
          </p:nvPr>
        </p:nvSpPr>
        <p:spPr/>
        <p:txBody>
          <a:bodyPr/>
          <a:lstStyle/>
          <a:p>
            <a:fld id="{B487071B-4CD6-F24D-8000-8FD8F3C15DD0}" type="datetime1">
              <a:rPr lang="en-US" smtClean="0"/>
              <a:t>12/5/2018</a:t>
            </a:fld>
            <a:endParaRPr lang="en-US"/>
          </a:p>
        </p:txBody>
      </p:sp>
      <p:sp>
        <p:nvSpPr>
          <p:cNvPr id="8" name="Footer Placeholder 7">
            <a:extLst>
              <a:ext uri="{FF2B5EF4-FFF2-40B4-BE49-F238E27FC236}">
                <a16:creationId xmlns:a16="http://schemas.microsoft.com/office/drawing/2014/main" id="{785FCC4B-269E-1542-B6C5-B6B9E04F2B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894B1F-5C26-ED43-8CF7-B77B56A4A9A3}"/>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4057339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1D3E-31A0-374F-8575-EE41944F0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78E655-D638-524F-8ADD-9E44A57ED51E}"/>
              </a:ext>
            </a:extLst>
          </p:cNvPr>
          <p:cNvSpPr>
            <a:spLocks noGrp="1"/>
          </p:cNvSpPr>
          <p:nvPr>
            <p:ph type="dt" sz="half" idx="10"/>
          </p:nvPr>
        </p:nvSpPr>
        <p:spPr/>
        <p:txBody>
          <a:bodyPr/>
          <a:lstStyle/>
          <a:p>
            <a:fld id="{134BF8B8-9697-5C49-A092-B155D5573CCD}" type="datetime1">
              <a:rPr lang="en-US" smtClean="0"/>
              <a:t>12/5/2018</a:t>
            </a:fld>
            <a:endParaRPr lang="en-US"/>
          </a:p>
        </p:txBody>
      </p:sp>
      <p:sp>
        <p:nvSpPr>
          <p:cNvPr id="4" name="Footer Placeholder 3">
            <a:extLst>
              <a:ext uri="{FF2B5EF4-FFF2-40B4-BE49-F238E27FC236}">
                <a16:creationId xmlns:a16="http://schemas.microsoft.com/office/drawing/2014/main" id="{4317F8C7-C3CB-FC44-8537-33742C036B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FBBCE2-27C7-3C46-A5A7-431E133388D4}"/>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4190174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601947-4D43-2942-B26F-73EB54AAB12F}"/>
              </a:ext>
            </a:extLst>
          </p:cNvPr>
          <p:cNvSpPr>
            <a:spLocks noGrp="1"/>
          </p:cNvSpPr>
          <p:nvPr>
            <p:ph type="dt" sz="half" idx="10"/>
          </p:nvPr>
        </p:nvSpPr>
        <p:spPr/>
        <p:txBody>
          <a:bodyPr/>
          <a:lstStyle/>
          <a:p>
            <a:fld id="{B4F5501D-F10B-AB44-9D45-174E9C6E084D}" type="datetime1">
              <a:rPr lang="en-US" smtClean="0"/>
              <a:t>12/5/2018</a:t>
            </a:fld>
            <a:endParaRPr lang="en-US"/>
          </a:p>
        </p:txBody>
      </p:sp>
      <p:sp>
        <p:nvSpPr>
          <p:cNvPr id="3" name="Footer Placeholder 2">
            <a:extLst>
              <a:ext uri="{FF2B5EF4-FFF2-40B4-BE49-F238E27FC236}">
                <a16:creationId xmlns:a16="http://schemas.microsoft.com/office/drawing/2014/main" id="{49947453-769C-CA40-B94E-9C2CB0294C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B667D5-B081-964A-8E9D-FAAE5AD91487}"/>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299342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E691-197C-F34D-9AE6-C5FCBA33F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0EBE4-2A25-D442-9354-273E2F1B78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70D46-FF05-4C40-A9CD-4D737FF79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2B05A0-D7FA-1742-A25A-3628048E4C0B}"/>
              </a:ext>
            </a:extLst>
          </p:cNvPr>
          <p:cNvSpPr>
            <a:spLocks noGrp="1"/>
          </p:cNvSpPr>
          <p:nvPr>
            <p:ph type="dt" sz="half" idx="10"/>
          </p:nvPr>
        </p:nvSpPr>
        <p:spPr/>
        <p:txBody>
          <a:bodyPr/>
          <a:lstStyle/>
          <a:p>
            <a:fld id="{E6D05895-3751-5F42-AC9A-2BB182507F41}" type="datetime1">
              <a:rPr lang="en-US" smtClean="0"/>
              <a:t>12/5/2018</a:t>
            </a:fld>
            <a:endParaRPr lang="en-US"/>
          </a:p>
        </p:txBody>
      </p:sp>
      <p:sp>
        <p:nvSpPr>
          <p:cNvPr id="6" name="Footer Placeholder 5">
            <a:extLst>
              <a:ext uri="{FF2B5EF4-FFF2-40B4-BE49-F238E27FC236}">
                <a16:creationId xmlns:a16="http://schemas.microsoft.com/office/drawing/2014/main" id="{A41AC0A2-1423-E047-9FDA-5FDE44FE1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BC76F-2E6C-A34D-97AB-A8587B01E14F}"/>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227763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E7ED-6DEC-9C40-BB43-A45FD39A0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6E28B-2494-D247-8A14-6C6C194DA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2AC3D6-6EDC-8740-A31C-99C83508E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A50E7B-6E87-FB4A-9E82-D7EDE27E8EB1}"/>
              </a:ext>
            </a:extLst>
          </p:cNvPr>
          <p:cNvSpPr>
            <a:spLocks noGrp="1"/>
          </p:cNvSpPr>
          <p:nvPr>
            <p:ph type="dt" sz="half" idx="10"/>
          </p:nvPr>
        </p:nvSpPr>
        <p:spPr/>
        <p:txBody>
          <a:bodyPr/>
          <a:lstStyle/>
          <a:p>
            <a:fld id="{45E18180-7681-474F-AB34-4FDE54E13A63}" type="datetime1">
              <a:rPr lang="en-US" smtClean="0"/>
              <a:t>12/5/2018</a:t>
            </a:fld>
            <a:endParaRPr lang="en-US"/>
          </a:p>
        </p:txBody>
      </p:sp>
      <p:sp>
        <p:nvSpPr>
          <p:cNvPr id="6" name="Footer Placeholder 5">
            <a:extLst>
              <a:ext uri="{FF2B5EF4-FFF2-40B4-BE49-F238E27FC236}">
                <a16:creationId xmlns:a16="http://schemas.microsoft.com/office/drawing/2014/main" id="{CA01460C-4A36-CF4A-89FC-65A098AAC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34D15-7631-4348-81B3-7510F71E3F07}"/>
              </a:ext>
            </a:extLst>
          </p:cNvPr>
          <p:cNvSpPr>
            <a:spLocks noGrp="1"/>
          </p:cNvSpPr>
          <p:nvPr>
            <p:ph type="sldNum" sz="quarter" idx="12"/>
          </p:nvPr>
        </p:nvSpPr>
        <p:spPr/>
        <p:txBody>
          <a:bodyPr/>
          <a:lstStyle/>
          <a:p>
            <a:fld id="{051A177F-C77C-884F-9E2B-585A8A6676E9}" type="slidenum">
              <a:rPr lang="en-US" smtClean="0"/>
              <a:t>‹#›</a:t>
            </a:fld>
            <a:endParaRPr lang="en-US"/>
          </a:p>
        </p:txBody>
      </p:sp>
    </p:spTree>
    <p:extLst>
      <p:ext uri="{BB962C8B-B14F-4D97-AF65-F5344CB8AC3E}">
        <p14:creationId xmlns:p14="http://schemas.microsoft.com/office/powerpoint/2010/main" val="27749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A1CFFC-4121-4D4B-9507-5BD6BF582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67BCCE-CAA2-A944-B40C-01D6B58F4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229EE-2188-2F4C-B900-45F1A66D87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EFACA-5576-4445-8DC9-AF947F7FC456}" type="datetime1">
              <a:rPr lang="en-US" smtClean="0"/>
              <a:t>12/5/2018</a:t>
            </a:fld>
            <a:endParaRPr lang="en-US"/>
          </a:p>
        </p:txBody>
      </p:sp>
      <p:sp>
        <p:nvSpPr>
          <p:cNvPr id="5" name="Footer Placeholder 4">
            <a:extLst>
              <a:ext uri="{FF2B5EF4-FFF2-40B4-BE49-F238E27FC236}">
                <a16:creationId xmlns:a16="http://schemas.microsoft.com/office/drawing/2014/main" id="{1089598D-8D8F-5149-9E2B-BB24AABE3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CA7F68-7F91-F748-B40D-82AF408FA3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A177F-C77C-884F-9E2B-585A8A6676E9}" type="slidenum">
              <a:rPr lang="en-US" smtClean="0"/>
              <a:t>‹#›</a:t>
            </a:fld>
            <a:endParaRPr lang="en-US"/>
          </a:p>
        </p:txBody>
      </p:sp>
    </p:spTree>
    <p:extLst>
      <p:ext uri="{BB962C8B-B14F-4D97-AF65-F5344CB8AC3E}">
        <p14:creationId xmlns:p14="http://schemas.microsoft.com/office/powerpoint/2010/main" val="1554489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hyperlink" Target="https://www.eventscribe.com/2019/RAPS/exhibitors/index.as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raps.org/convergence" TargetMode="External"/><Relationship Id="rId2" Type="http://schemas.openxmlformats.org/officeDocument/2006/relationships/hyperlink" Target="mailto:exhibits@rap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exhibits@rap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C90FD3-E87F-E148-A4D5-B0D35347879F}"/>
              </a:ext>
            </a:extLst>
          </p:cNvPr>
          <p:cNvPicPr>
            <a:picLocks noChangeAspect="1"/>
          </p:cNvPicPr>
          <p:nvPr/>
        </p:nvPicPr>
        <p:blipFill>
          <a:blip r:embed="rId3"/>
          <a:stretch>
            <a:fillRect/>
          </a:stretch>
        </p:blipFill>
        <p:spPr>
          <a:xfrm>
            <a:off x="-1" y="-1"/>
            <a:ext cx="12192001" cy="6858001"/>
          </a:xfrm>
          <a:prstGeom prst="rect">
            <a:avLst/>
          </a:prstGeom>
        </p:spPr>
      </p:pic>
      <p:sp>
        <p:nvSpPr>
          <p:cNvPr id="6" name="Rectangle 5">
            <a:extLst>
              <a:ext uri="{FF2B5EF4-FFF2-40B4-BE49-F238E27FC236}">
                <a16:creationId xmlns:a16="http://schemas.microsoft.com/office/drawing/2014/main" id="{1405532D-951A-3F47-AEA3-823882929394}"/>
              </a:ext>
            </a:extLst>
          </p:cNvPr>
          <p:cNvSpPr/>
          <p:nvPr/>
        </p:nvSpPr>
        <p:spPr>
          <a:xfrm>
            <a:off x="0" y="1815957"/>
            <a:ext cx="12192000" cy="322608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E5E310-3BC4-184F-BAB2-F742DB1B48C8}"/>
              </a:ext>
            </a:extLst>
          </p:cNvPr>
          <p:cNvPicPr>
            <a:picLocks noChangeAspect="1"/>
          </p:cNvPicPr>
          <p:nvPr/>
        </p:nvPicPr>
        <p:blipFill>
          <a:blip r:embed="rId4"/>
          <a:stretch>
            <a:fillRect/>
          </a:stretch>
        </p:blipFill>
        <p:spPr>
          <a:xfrm>
            <a:off x="1000110" y="2174340"/>
            <a:ext cx="2547807" cy="2509320"/>
          </a:xfrm>
          <a:prstGeom prst="rect">
            <a:avLst/>
          </a:prstGeom>
        </p:spPr>
      </p:pic>
      <p:sp>
        <p:nvSpPr>
          <p:cNvPr id="2" name="Title 1">
            <a:extLst>
              <a:ext uri="{FF2B5EF4-FFF2-40B4-BE49-F238E27FC236}">
                <a16:creationId xmlns:a16="http://schemas.microsoft.com/office/drawing/2014/main" id="{D8580071-DE3F-9C42-B972-2FF8703D5D21}"/>
              </a:ext>
            </a:extLst>
          </p:cNvPr>
          <p:cNvSpPr>
            <a:spLocks noGrp="1"/>
          </p:cNvSpPr>
          <p:nvPr>
            <p:ph type="ctrTitle"/>
          </p:nvPr>
        </p:nvSpPr>
        <p:spPr>
          <a:xfrm>
            <a:off x="4383157" y="2235200"/>
            <a:ext cx="7034856" cy="2387600"/>
          </a:xfrm>
        </p:spPr>
        <p:txBody>
          <a:bodyPr anchor="ctr">
            <a:normAutofit/>
          </a:bodyPr>
          <a:lstStyle/>
          <a:p>
            <a:pPr algn="l"/>
            <a:r>
              <a:rPr lang="en-US" sz="4800" dirty="0">
                <a:solidFill>
                  <a:schemeClr val="bg1"/>
                </a:solidFill>
              </a:rPr>
              <a:t>Exhibitor and Sponsor Prospectus</a:t>
            </a:r>
          </a:p>
        </p:txBody>
      </p:sp>
      <p:pic>
        <p:nvPicPr>
          <p:cNvPr id="10" name="Picture 9">
            <a:extLst>
              <a:ext uri="{FF2B5EF4-FFF2-40B4-BE49-F238E27FC236}">
                <a16:creationId xmlns:a16="http://schemas.microsoft.com/office/drawing/2014/main" id="{3288DC6B-1DD8-AF4D-8366-F1399E02FFD1}"/>
              </a:ext>
            </a:extLst>
          </p:cNvPr>
          <p:cNvPicPr>
            <a:picLocks noChangeAspect="1"/>
          </p:cNvPicPr>
          <p:nvPr/>
        </p:nvPicPr>
        <p:blipFill>
          <a:blip r:embed="rId5"/>
          <a:stretch>
            <a:fillRect/>
          </a:stretch>
        </p:blipFill>
        <p:spPr>
          <a:xfrm>
            <a:off x="5304338" y="5933546"/>
            <a:ext cx="1583321" cy="622773"/>
          </a:xfrm>
          <a:prstGeom prst="rect">
            <a:avLst/>
          </a:prstGeom>
          <a:effectLst>
            <a:outerShdw blurRad="50800" dist="38100" dir="2700000" algn="tl" rotWithShape="0">
              <a:prstClr val="black">
                <a:alpha val="40000"/>
              </a:prstClr>
            </a:outerShdw>
          </a:effectLst>
        </p:spPr>
      </p:pic>
      <p:sp>
        <p:nvSpPr>
          <p:cNvPr id="11" name="Slide Number Placeholder 10">
            <a:extLst>
              <a:ext uri="{FF2B5EF4-FFF2-40B4-BE49-F238E27FC236}">
                <a16:creationId xmlns:a16="http://schemas.microsoft.com/office/drawing/2014/main" id="{30414DFB-EEEE-6546-863B-E22C427555B5}"/>
              </a:ext>
            </a:extLst>
          </p:cNvPr>
          <p:cNvSpPr>
            <a:spLocks noGrp="1"/>
          </p:cNvSpPr>
          <p:nvPr>
            <p:ph type="sldNum" sz="quarter" idx="12"/>
          </p:nvPr>
        </p:nvSpPr>
        <p:spPr/>
        <p:txBody>
          <a:bodyPr/>
          <a:lstStyle/>
          <a:p>
            <a:fld id="{051A177F-C77C-884F-9E2B-585A8A6676E9}" type="slidenum">
              <a:rPr lang="en-US" smtClean="0"/>
              <a:t>1</a:t>
            </a:fld>
            <a:endParaRPr lang="en-US"/>
          </a:p>
        </p:txBody>
      </p:sp>
    </p:spTree>
    <p:extLst>
      <p:ext uri="{BB962C8B-B14F-4D97-AF65-F5344CB8AC3E}">
        <p14:creationId xmlns:p14="http://schemas.microsoft.com/office/powerpoint/2010/main" val="3021421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7E49-9498-4706-B031-53761EA44D4F}"/>
              </a:ext>
            </a:extLst>
          </p:cNvPr>
          <p:cNvSpPr>
            <a:spLocks noGrp="1"/>
          </p:cNvSpPr>
          <p:nvPr>
            <p:ph type="title"/>
          </p:nvPr>
        </p:nvSpPr>
        <p:spPr>
          <a:xfrm>
            <a:off x="838200" y="285614"/>
            <a:ext cx="10515600" cy="698362"/>
          </a:xfrm>
        </p:spPr>
        <p:txBody>
          <a:bodyPr/>
          <a:lstStyle/>
          <a:p>
            <a:r>
              <a:rPr lang="en-US" dirty="0"/>
              <a:t>Sponsorship Add-Ons</a:t>
            </a:r>
          </a:p>
        </p:txBody>
      </p:sp>
      <p:sp>
        <p:nvSpPr>
          <p:cNvPr id="3" name="Content Placeholder 2">
            <a:extLst>
              <a:ext uri="{FF2B5EF4-FFF2-40B4-BE49-F238E27FC236}">
                <a16:creationId xmlns:a16="http://schemas.microsoft.com/office/drawing/2014/main" id="{0A950B96-B6CE-478A-B737-EFCB74371CB4}"/>
              </a:ext>
            </a:extLst>
          </p:cNvPr>
          <p:cNvSpPr>
            <a:spLocks noGrp="1"/>
          </p:cNvSpPr>
          <p:nvPr>
            <p:ph idx="1"/>
          </p:nvPr>
        </p:nvSpPr>
        <p:spPr>
          <a:xfrm>
            <a:off x="838200" y="1428615"/>
            <a:ext cx="10114280" cy="482326"/>
          </a:xfrm>
        </p:spPr>
        <p:txBody>
          <a:bodyPr/>
          <a:lstStyle/>
          <a:p>
            <a:pPr marL="0" indent="0">
              <a:buNone/>
            </a:pPr>
            <a:r>
              <a:rPr lang="en-US" dirty="0"/>
              <a:t>Accelerate your sponsorship with these add-on options</a:t>
            </a:r>
          </a:p>
        </p:txBody>
      </p:sp>
      <p:sp>
        <p:nvSpPr>
          <p:cNvPr id="4" name="Slide Number Placeholder 3">
            <a:extLst>
              <a:ext uri="{FF2B5EF4-FFF2-40B4-BE49-F238E27FC236}">
                <a16:creationId xmlns:a16="http://schemas.microsoft.com/office/drawing/2014/main" id="{E26BB46C-FDDA-4215-9A7C-054F5BA3B664}"/>
              </a:ext>
            </a:extLst>
          </p:cNvPr>
          <p:cNvSpPr>
            <a:spLocks noGrp="1"/>
          </p:cNvSpPr>
          <p:nvPr>
            <p:ph type="sldNum" sz="quarter" idx="12"/>
          </p:nvPr>
        </p:nvSpPr>
        <p:spPr>
          <a:xfrm>
            <a:off x="9306337" y="6356350"/>
            <a:ext cx="2743200" cy="365125"/>
          </a:xfrm>
        </p:spPr>
        <p:txBody>
          <a:bodyPr/>
          <a:lstStyle/>
          <a:p>
            <a:fld id="{051A177F-C77C-884F-9E2B-585A8A6676E9}" type="slidenum">
              <a:rPr lang="en-US" smtClean="0"/>
              <a:t>10</a:t>
            </a:fld>
            <a:endParaRPr lang="en-US"/>
          </a:p>
        </p:txBody>
      </p:sp>
      <p:graphicFrame>
        <p:nvGraphicFramePr>
          <p:cNvPr id="6" name="Table 5">
            <a:extLst>
              <a:ext uri="{FF2B5EF4-FFF2-40B4-BE49-F238E27FC236}">
                <a16:creationId xmlns:a16="http://schemas.microsoft.com/office/drawing/2014/main" id="{9267F31E-E99F-4C38-AF54-16A94E08B011}"/>
              </a:ext>
            </a:extLst>
          </p:cNvPr>
          <p:cNvGraphicFramePr>
            <a:graphicFrameLocks noGrp="1"/>
          </p:cNvGraphicFramePr>
          <p:nvPr>
            <p:extLst>
              <p:ext uri="{D42A27DB-BD31-4B8C-83A1-F6EECF244321}">
                <p14:modId xmlns:p14="http://schemas.microsoft.com/office/powerpoint/2010/main" val="3711950375"/>
              </p:ext>
            </p:extLst>
          </p:nvPr>
        </p:nvGraphicFramePr>
        <p:xfrm>
          <a:off x="838198" y="2001506"/>
          <a:ext cx="10706100" cy="3681940"/>
        </p:xfrm>
        <a:graphic>
          <a:graphicData uri="http://schemas.openxmlformats.org/drawingml/2006/table">
            <a:tbl>
              <a:tblPr firstRow="1" bandRow="1">
                <a:tableStyleId>{073A0DAA-6AF3-43AB-8588-CEC1D06C72B9}</a:tableStyleId>
              </a:tblPr>
              <a:tblGrid>
                <a:gridCol w="2497328">
                  <a:extLst>
                    <a:ext uri="{9D8B030D-6E8A-4147-A177-3AD203B41FA5}">
                      <a16:colId xmlns:a16="http://schemas.microsoft.com/office/drawing/2014/main" val="147459573"/>
                    </a:ext>
                  </a:extLst>
                </a:gridCol>
                <a:gridCol w="2497328">
                  <a:extLst>
                    <a:ext uri="{9D8B030D-6E8A-4147-A177-3AD203B41FA5}">
                      <a16:colId xmlns:a16="http://schemas.microsoft.com/office/drawing/2014/main" val="3210140505"/>
                    </a:ext>
                  </a:extLst>
                </a:gridCol>
                <a:gridCol w="705352">
                  <a:extLst>
                    <a:ext uri="{9D8B030D-6E8A-4147-A177-3AD203B41FA5}">
                      <a16:colId xmlns:a16="http://schemas.microsoft.com/office/drawing/2014/main" val="4104181069"/>
                    </a:ext>
                  </a:extLst>
                </a:gridCol>
                <a:gridCol w="2503046">
                  <a:extLst>
                    <a:ext uri="{9D8B030D-6E8A-4147-A177-3AD203B41FA5}">
                      <a16:colId xmlns:a16="http://schemas.microsoft.com/office/drawing/2014/main" val="3714264816"/>
                    </a:ext>
                  </a:extLst>
                </a:gridCol>
                <a:gridCol w="2503046">
                  <a:extLst>
                    <a:ext uri="{9D8B030D-6E8A-4147-A177-3AD203B41FA5}">
                      <a16:colId xmlns:a16="http://schemas.microsoft.com/office/drawing/2014/main" val="622567307"/>
                    </a:ext>
                  </a:extLst>
                </a:gridCol>
              </a:tblGrid>
              <a:tr h="368194">
                <a:tc>
                  <a:txBody>
                    <a:bodyPr/>
                    <a:lstStyle/>
                    <a:p>
                      <a:endParaRPr lang="en-US" dirty="0"/>
                    </a:p>
                  </a:txBody>
                  <a:tcPr>
                    <a:solidFill>
                      <a:srgbClr val="592773"/>
                    </a:solidFill>
                  </a:tcPr>
                </a:tc>
                <a:tc>
                  <a:txBody>
                    <a:bodyPr/>
                    <a:lstStyle/>
                    <a:p>
                      <a:endParaRPr lang="en-US" dirty="0"/>
                    </a:p>
                  </a:txBody>
                  <a:tcPr>
                    <a:solidFill>
                      <a:srgbClr val="592773"/>
                    </a:solidFill>
                  </a:tcPr>
                </a:tc>
                <a:tc>
                  <a:txBody>
                    <a:bodyPr/>
                    <a:lstStyle/>
                    <a:p>
                      <a:endParaRPr lang="en-US"/>
                    </a:p>
                  </a:txBody>
                  <a:tcPr>
                    <a:solidFill>
                      <a:srgbClr val="592773"/>
                    </a:solidFill>
                  </a:tcPr>
                </a:tc>
                <a:tc>
                  <a:txBody>
                    <a:bodyPr/>
                    <a:lstStyle/>
                    <a:p>
                      <a:endParaRPr lang="en-US" dirty="0"/>
                    </a:p>
                  </a:txBody>
                  <a:tcPr>
                    <a:solidFill>
                      <a:srgbClr val="592773"/>
                    </a:solidFill>
                  </a:tcPr>
                </a:tc>
                <a:tc>
                  <a:txBody>
                    <a:bodyPr/>
                    <a:lstStyle/>
                    <a:p>
                      <a:endParaRPr lang="en-US" dirty="0"/>
                    </a:p>
                  </a:txBody>
                  <a:tcPr>
                    <a:solidFill>
                      <a:srgbClr val="592773"/>
                    </a:solidFill>
                  </a:tcPr>
                </a:tc>
                <a:extLst>
                  <a:ext uri="{0D108BD9-81ED-4DB2-BD59-A6C34878D82A}">
                    <a16:rowId xmlns:a16="http://schemas.microsoft.com/office/drawing/2014/main" val="1355094165"/>
                  </a:ext>
                </a:extLst>
              </a:tr>
              <a:tr h="368194">
                <a:tc>
                  <a:txBody>
                    <a:bodyPr/>
                    <a:lstStyle/>
                    <a:p>
                      <a:r>
                        <a:rPr lang="en-US" dirty="0"/>
                        <a:t>Welcome Reception*</a:t>
                      </a:r>
                    </a:p>
                  </a:txBody>
                  <a:tcPr/>
                </a:tc>
                <a:tc>
                  <a:txBody>
                    <a:bodyPr/>
                    <a:lstStyle/>
                    <a:p>
                      <a:r>
                        <a:rPr lang="en-US" dirty="0"/>
                        <a:t>$11,000</a:t>
                      </a:r>
                    </a:p>
                  </a:txBody>
                  <a:tcPr/>
                </a:tc>
                <a:tc>
                  <a:txBody>
                    <a:bodyPr/>
                    <a:lstStyle/>
                    <a:p>
                      <a:endParaRPr lang="en-US" dirty="0"/>
                    </a:p>
                  </a:txBody>
                  <a:tcPr/>
                </a:tc>
                <a:tc>
                  <a:txBody>
                    <a:bodyPr/>
                    <a:lstStyle/>
                    <a:p>
                      <a:r>
                        <a:rPr lang="en-US" dirty="0"/>
                        <a:t>Lanyards*</a:t>
                      </a:r>
                    </a:p>
                  </a:txBody>
                  <a:tcPr/>
                </a:tc>
                <a:tc>
                  <a:txBody>
                    <a:bodyPr/>
                    <a:lstStyle/>
                    <a:p>
                      <a:r>
                        <a:rPr lang="en-US" dirty="0"/>
                        <a:t>$9,000</a:t>
                      </a:r>
                    </a:p>
                  </a:txBody>
                  <a:tcPr/>
                </a:tc>
                <a:extLst>
                  <a:ext uri="{0D108BD9-81ED-4DB2-BD59-A6C34878D82A}">
                    <a16:rowId xmlns:a16="http://schemas.microsoft.com/office/drawing/2014/main" val="197901560"/>
                  </a:ext>
                </a:extLst>
              </a:tr>
              <a:tr h="368194">
                <a:tc>
                  <a:txBody>
                    <a:bodyPr/>
                    <a:lstStyle/>
                    <a:p>
                      <a:r>
                        <a:rPr lang="en-US" dirty="0"/>
                        <a:t>Closing Reception</a:t>
                      </a:r>
                    </a:p>
                  </a:txBody>
                  <a:tcPr/>
                </a:tc>
                <a:tc>
                  <a:txBody>
                    <a:bodyPr/>
                    <a:lstStyle/>
                    <a:p>
                      <a:r>
                        <a:rPr lang="en-US" dirty="0"/>
                        <a:t>$2,500</a:t>
                      </a:r>
                    </a:p>
                  </a:txBody>
                  <a:tcPr/>
                </a:tc>
                <a:tc>
                  <a:txBody>
                    <a:bodyPr/>
                    <a:lstStyle/>
                    <a:p>
                      <a:endParaRPr lang="en-US" dirty="0"/>
                    </a:p>
                  </a:txBody>
                  <a:tcPr/>
                </a:tc>
                <a:tc>
                  <a:txBody>
                    <a:bodyPr/>
                    <a:lstStyle/>
                    <a:p>
                      <a:r>
                        <a:rPr lang="en-US" dirty="0"/>
                        <a:t>Lunch/Breaks*</a:t>
                      </a:r>
                    </a:p>
                  </a:txBody>
                  <a:tcPr/>
                </a:tc>
                <a:tc>
                  <a:txBody>
                    <a:bodyPr/>
                    <a:lstStyle/>
                    <a:p>
                      <a:r>
                        <a:rPr lang="en-US" dirty="0"/>
                        <a:t>Contact RAPS</a:t>
                      </a:r>
                    </a:p>
                  </a:txBody>
                  <a:tcPr/>
                </a:tc>
                <a:extLst>
                  <a:ext uri="{0D108BD9-81ED-4DB2-BD59-A6C34878D82A}">
                    <a16:rowId xmlns:a16="http://schemas.microsoft.com/office/drawing/2014/main" val="448757173"/>
                  </a:ext>
                </a:extLst>
              </a:tr>
              <a:tr h="368194">
                <a:tc>
                  <a:txBody>
                    <a:bodyPr/>
                    <a:lstStyle/>
                    <a:p>
                      <a:r>
                        <a:rPr lang="en-US" dirty="0"/>
                        <a:t>Registration Sponsor*</a:t>
                      </a:r>
                    </a:p>
                  </a:txBody>
                  <a:tcPr/>
                </a:tc>
                <a:tc>
                  <a:txBody>
                    <a:bodyPr/>
                    <a:lstStyle/>
                    <a:p>
                      <a:r>
                        <a:rPr lang="en-US" dirty="0"/>
                        <a:t>Contact RAPS</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Hospitality Space</a:t>
                      </a:r>
                    </a:p>
                  </a:txBody>
                  <a:tcPr/>
                </a:tc>
                <a:tc>
                  <a:txBody>
                    <a:bodyPr/>
                    <a:lstStyle/>
                    <a:p>
                      <a:r>
                        <a:rPr lang="en-US" dirty="0"/>
                        <a:t>Contact RAPS</a:t>
                      </a:r>
                    </a:p>
                  </a:txBody>
                  <a:tcPr/>
                </a:tc>
                <a:extLst>
                  <a:ext uri="{0D108BD9-81ED-4DB2-BD59-A6C34878D82A}">
                    <a16:rowId xmlns:a16="http://schemas.microsoft.com/office/drawing/2014/main" val="3974364086"/>
                  </a:ext>
                </a:extLst>
              </a:tr>
              <a:tr h="368194">
                <a:tc>
                  <a:txBody>
                    <a:bodyPr/>
                    <a:lstStyle/>
                    <a:p>
                      <a:r>
                        <a:rPr lang="en-US" dirty="0"/>
                        <a:t>Attendee Lounge*</a:t>
                      </a:r>
                    </a:p>
                  </a:txBody>
                  <a:tcPr/>
                </a:tc>
                <a:tc>
                  <a:txBody>
                    <a:bodyPr/>
                    <a:lstStyle/>
                    <a:p>
                      <a:r>
                        <a:rPr lang="en-US" dirty="0"/>
                        <a:t>$15,000</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Headshot Café</a:t>
                      </a:r>
                    </a:p>
                  </a:txBody>
                  <a:tcPr/>
                </a:tc>
                <a:tc>
                  <a:txBody>
                    <a:bodyPr/>
                    <a:lstStyle/>
                    <a:p>
                      <a:r>
                        <a:rPr lang="en-US" dirty="0"/>
                        <a:t>$8,000</a:t>
                      </a:r>
                    </a:p>
                  </a:txBody>
                  <a:tcPr/>
                </a:tc>
                <a:extLst>
                  <a:ext uri="{0D108BD9-81ED-4DB2-BD59-A6C34878D82A}">
                    <a16:rowId xmlns:a16="http://schemas.microsoft.com/office/drawing/2014/main" val="4011027963"/>
                  </a:ext>
                </a:extLst>
              </a:tr>
              <a:tr h="368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Solution Spotlights</a:t>
                      </a:r>
                    </a:p>
                  </a:txBody>
                  <a:tcPr/>
                </a:tc>
                <a:tc>
                  <a:txBody>
                    <a:bodyPr/>
                    <a:lstStyle/>
                    <a:p>
                      <a:r>
                        <a:rPr lang="en-US" dirty="0"/>
                        <a:t>$7,500</a:t>
                      </a:r>
                    </a:p>
                  </a:txBody>
                  <a:tcPr/>
                </a:tc>
                <a:tc>
                  <a:txBody>
                    <a:bodyPr/>
                    <a:lstStyle/>
                    <a:p>
                      <a:endParaRPr lang="en-US" dirty="0"/>
                    </a:p>
                  </a:txBody>
                  <a:tcPr/>
                </a:tc>
                <a:tc>
                  <a:txBody>
                    <a:bodyPr/>
                    <a:lstStyle/>
                    <a:p>
                      <a:r>
                        <a:rPr lang="en-US" dirty="0"/>
                        <a:t>Hotel Key Cards</a:t>
                      </a:r>
                    </a:p>
                  </a:txBody>
                  <a:tcPr/>
                </a:tc>
                <a:tc>
                  <a:txBody>
                    <a:bodyPr/>
                    <a:lstStyle/>
                    <a:p>
                      <a:r>
                        <a:rPr lang="en-US" dirty="0"/>
                        <a:t>$6,500</a:t>
                      </a:r>
                    </a:p>
                  </a:txBody>
                  <a:tcPr/>
                </a:tc>
                <a:extLst>
                  <a:ext uri="{0D108BD9-81ED-4DB2-BD59-A6C34878D82A}">
                    <a16:rowId xmlns:a16="http://schemas.microsoft.com/office/drawing/2014/main" val="2052257009"/>
                  </a:ext>
                </a:extLst>
              </a:tr>
              <a:tr h="368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 Track</a:t>
                      </a:r>
                    </a:p>
                  </a:txBody>
                  <a:tcPr/>
                </a:tc>
                <a:tc>
                  <a:txBody>
                    <a:bodyPr/>
                    <a:lstStyle/>
                    <a:p>
                      <a:r>
                        <a:rPr lang="en-US" dirty="0"/>
                        <a:t>$3,000</a:t>
                      </a:r>
                    </a:p>
                  </a:txBody>
                  <a:tcPr/>
                </a:tc>
                <a:tc>
                  <a:txBody>
                    <a:bodyPr/>
                    <a:lstStyle/>
                    <a:p>
                      <a:endParaRPr lang="en-US"/>
                    </a:p>
                  </a:txBody>
                  <a:tcPr/>
                </a:tc>
                <a:tc>
                  <a:txBody>
                    <a:bodyPr/>
                    <a:lstStyle/>
                    <a:p>
                      <a:r>
                        <a:rPr lang="en-US" dirty="0"/>
                        <a:t>Convergence Photo Prop</a:t>
                      </a:r>
                    </a:p>
                  </a:txBody>
                  <a:tcPr/>
                </a:tc>
                <a:tc>
                  <a:txBody>
                    <a:bodyPr/>
                    <a:lstStyle/>
                    <a:p>
                      <a:r>
                        <a:rPr lang="en-US" dirty="0"/>
                        <a:t>Contact RAPS</a:t>
                      </a:r>
                    </a:p>
                  </a:txBody>
                  <a:tcPr/>
                </a:tc>
                <a:extLst>
                  <a:ext uri="{0D108BD9-81ED-4DB2-BD59-A6C34878D82A}">
                    <a16:rowId xmlns:a16="http://schemas.microsoft.com/office/drawing/2014/main" val="1720861700"/>
                  </a:ext>
                </a:extLst>
              </a:tr>
              <a:tr h="368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Mobile App*</a:t>
                      </a:r>
                    </a:p>
                  </a:txBody>
                  <a:tcPr/>
                </a:tc>
                <a:tc>
                  <a:txBody>
                    <a:bodyPr/>
                    <a:lstStyle/>
                    <a:p>
                      <a:r>
                        <a:rPr lang="en-US" dirty="0"/>
                        <a:t>$6,500</a:t>
                      </a:r>
                    </a:p>
                  </a:txBody>
                  <a:tcPr/>
                </a:tc>
                <a:tc>
                  <a:txBody>
                    <a:bodyPr/>
                    <a:lstStyle/>
                    <a:p>
                      <a:endParaRPr lang="en-US" dirty="0"/>
                    </a:p>
                  </a:txBody>
                  <a:tcPr/>
                </a:tc>
                <a:tc>
                  <a:txBody>
                    <a:bodyPr/>
                    <a:lstStyle/>
                    <a:p>
                      <a:r>
                        <a:rPr lang="en-US" dirty="0"/>
                        <a:t>Attendee Wellness</a:t>
                      </a:r>
                    </a:p>
                  </a:txBody>
                  <a:tcPr/>
                </a:tc>
                <a:tc>
                  <a:txBody>
                    <a:bodyPr/>
                    <a:lstStyle/>
                    <a:p>
                      <a:r>
                        <a:rPr lang="en-US" dirty="0"/>
                        <a:t>Contact RAPS</a:t>
                      </a:r>
                    </a:p>
                  </a:txBody>
                  <a:tcPr/>
                </a:tc>
                <a:extLst>
                  <a:ext uri="{0D108BD9-81ED-4DB2-BD59-A6C34878D82A}">
                    <a16:rowId xmlns:a16="http://schemas.microsoft.com/office/drawing/2014/main" val="4195738965"/>
                  </a:ext>
                </a:extLst>
              </a:tr>
              <a:tr h="368194">
                <a:tc>
                  <a:txBody>
                    <a:bodyPr/>
                    <a:lstStyle/>
                    <a:p>
                      <a:r>
                        <a:rPr lang="en-US" dirty="0"/>
                        <a:t>Convergence Notebook*</a:t>
                      </a:r>
                    </a:p>
                  </a:txBody>
                  <a:tcPr/>
                </a:tc>
                <a:tc>
                  <a:txBody>
                    <a:bodyPr/>
                    <a:lstStyle/>
                    <a:p>
                      <a:r>
                        <a:rPr lang="en-US" dirty="0"/>
                        <a:t>$9,000/$12,000</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Column Wraps</a:t>
                      </a:r>
                    </a:p>
                  </a:txBody>
                  <a:tcPr/>
                </a:tc>
                <a:tc>
                  <a:txBody>
                    <a:bodyPr/>
                    <a:lstStyle/>
                    <a:p>
                      <a:r>
                        <a:rPr lang="en-US" dirty="0"/>
                        <a:t>Contact RAPS</a:t>
                      </a:r>
                    </a:p>
                  </a:txBody>
                  <a:tcPr/>
                </a:tc>
                <a:extLst>
                  <a:ext uri="{0D108BD9-81ED-4DB2-BD59-A6C34878D82A}">
                    <a16:rowId xmlns:a16="http://schemas.microsoft.com/office/drawing/2014/main" val="1143867164"/>
                  </a:ext>
                </a:extLst>
              </a:tr>
              <a:tr h="368194">
                <a:tc>
                  <a:txBody>
                    <a:bodyPr/>
                    <a:lstStyle/>
                    <a:p>
                      <a:r>
                        <a:rPr lang="en-US" dirty="0"/>
                        <a:t>Attendee Bag*</a:t>
                      </a:r>
                    </a:p>
                  </a:txBody>
                  <a:tcPr/>
                </a:tc>
                <a:tc>
                  <a:txBody>
                    <a:bodyPr/>
                    <a:lstStyle/>
                    <a:p>
                      <a:r>
                        <a:rPr lang="en-US" dirty="0"/>
                        <a:t>$16,000</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Convention Banners</a:t>
                      </a:r>
                    </a:p>
                  </a:txBody>
                  <a:tcPr/>
                </a:tc>
                <a:tc>
                  <a:txBody>
                    <a:bodyPr/>
                    <a:lstStyle/>
                    <a:p>
                      <a:r>
                        <a:rPr lang="en-US" dirty="0"/>
                        <a:t>Contact RAPS</a:t>
                      </a:r>
                    </a:p>
                  </a:txBody>
                  <a:tcPr/>
                </a:tc>
                <a:extLst>
                  <a:ext uri="{0D108BD9-81ED-4DB2-BD59-A6C34878D82A}">
                    <a16:rowId xmlns:a16="http://schemas.microsoft.com/office/drawing/2014/main" val="3730371821"/>
                  </a:ext>
                </a:extLst>
              </a:tr>
            </a:tbl>
          </a:graphicData>
        </a:graphic>
      </p:graphicFrame>
    </p:spTree>
    <p:extLst>
      <p:ext uri="{BB962C8B-B14F-4D97-AF65-F5344CB8AC3E}">
        <p14:creationId xmlns:p14="http://schemas.microsoft.com/office/powerpoint/2010/main" val="3101168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5F95-2448-D84F-8B6A-2E18C009A441}"/>
              </a:ext>
            </a:extLst>
          </p:cNvPr>
          <p:cNvSpPr>
            <a:spLocks noGrp="1"/>
          </p:cNvSpPr>
          <p:nvPr>
            <p:ph type="title"/>
          </p:nvPr>
        </p:nvSpPr>
        <p:spPr/>
        <p:txBody>
          <a:bodyPr/>
          <a:lstStyle/>
          <a:p>
            <a:r>
              <a:rPr lang="en-US" dirty="0"/>
              <a:t>Sponsorship Add-on Details</a:t>
            </a:r>
          </a:p>
        </p:txBody>
      </p:sp>
      <p:sp>
        <p:nvSpPr>
          <p:cNvPr id="3" name="Content Placeholder 2">
            <a:extLst>
              <a:ext uri="{FF2B5EF4-FFF2-40B4-BE49-F238E27FC236}">
                <a16:creationId xmlns:a16="http://schemas.microsoft.com/office/drawing/2014/main" id="{025FD866-FB76-4C47-9C15-E52FE65F8AF1}"/>
              </a:ext>
            </a:extLst>
          </p:cNvPr>
          <p:cNvSpPr>
            <a:spLocks noGrp="1"/>
          </p:cNvSpPr>
          <p:nvPr>
            <p:ph idx="1"/>
          </p:nvPr>
        </p:nvSpPr>
        <p:spPr/>
        <p:txBody>
          <a:bodyPr>
            <a:normAutofit/>
          </a:bodyPr>
          <a:lstStyle/>
          <a:p>
            <a:pPr marL="0" indent="0">
              <a:buNone/>
            </a:pPr>
            <a:r>
              <a:rPr lang="en-US" b="1" dirty="0"/>
              <a:t>Welcome Reception</a:t>
            </a:r>
          </a:p>
          <a:p>
            <a:pPr marL="457200" lvl="1" indent="0">
              <a:buNone/>
            </a:pPr>
            <a:r>
              <a:rPr lang="en-US" dirty="0"/>
              <a:t>More than one thousand attendees fill the Exhibit Hall for the RAPS Annual Reception, making it the social highlight of the conference. Sponsor recognition will be weaved into the theme of the reception and will include signage, company logo on cocktail napkins, the event program and props.</a:t>
            </a:r>
          </a:p>
          <a:p>
            <a:pPr marL="0" indent="0">
              <a:buNone/>
            </a:pPr>
            <a:r>
              <a:rPr lang="en-US" b="1" dirty="0"/>
              <a:t>Closing Reception</a:t>
            </a:r>
          </a:p>
          <a:p>
            <a:pPr marL="457200" lvl="1" indent="0">
              <a:buNone/>
            </a:pPr>
            <a:r>
              <a:rPr lang="en-US" i="1" dirty="0"/>
              <a:t>Event details to come, please contact RAPS for inquiries.</a:t>
            </a:r>
          </a:p>
          <a:p>
            <a:pPr marL="0" indent="0">
              <a:buNone/>
            </a:pPr>
            <a:r>
              <a:rPr lang="en-US" b="1" dirty="0"/>
              <a:t>Registration Sponsor</a:t>
            </a:r>
          </a:p>
          <a:p>
            <a:pPr marL="457200" lvl="1" indent="0">
              <a:buNone/>
            </a:pPr>
            <a:r>
              <a:rPr lang="en-US" dirty="0"/>
              <a:t>Your brand will be incorporated within RAPS overall design as attendees are welcomed into Convergence 2019. </a:t>
            </a:r>
            <a:r>
              <a:rPr lang="en-US" i="1" dirty="0"/>
              <a:t>All design aspects are subject to RAPS review and approval.</a:t>
            </a:r>
            <a:r>
              <a:rPr lang="en-US" dirty="0"/>
              <a:t> </a:t>
            </a:r>
            <a:r>
              <a:rPr lang="en-US" i="1" dirty="0"/>
              <a:t>Please contact RAPS for inquiries.</a:t>
            </a: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D8067B07-44E2-3B4E-A960-D86F11260492}"/>
              </a:ext>
            </a:extLst>
          </p:cNvPr>
          <p:cNvSpPr>
            <a:spLocks noGrp="1"/>
          </p:cNvSpPr>
          <p:nvPr>
            <p:ph type="sldNum" sz="quarter" idx="12"/>
          </p:nvPr>
        </p:nvSpPr>
        <p:spPr/>
        <p:txBody>
          <a:bodyPr/>
          <a:lstStyle/>
          <a:p>
            <a:fld id="{051A177F-C77C-884F-9E2B-585A8A6676E9}" type="slidenum">
              <a:rPr lang="en-US" smtClean="0"/>
              <a:t>11</a:t>
            </a:fld>
            <a:endParaRPr lang="en-US"/>
          </a:p>
        </p:txBody>
      </p:sp>
    </p:spTree>
    <p:extLst>
      <p:ext uri="{BB962C8B-B14F-4D97-AF65-F5344CB8AC3E}">
        <p14:creationId xmlns:p14="http://schemas.microsoft.com/office/powerpoint/2010/main" val="211801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3921-7394-FB4B-A493-C43AC4919157}"/>
              </a:ext>
            </a:extLst>
          </p:cNvPr>
          <p:cNvSpPr>
            <a:spLocks noGrp="1"/>
          </p:cNvSpPr>
          <p:nvPr>
            <p:ph type="title"/>
          </p:nvPr>
        </p:nvSpPr>
        <p:spPr/>
        <p:txBody>
          <a:bodyPr/>
          <a:lstStyle/>
          <a:p>
            <a:r>
              <a:rPr lang="en-US" dirty="0"/>
              <a:t>Sponsorship Add-on Details</a:t>
            </a:r>
          </a:p>
        </p:txBody>
      </p:sp>
      <p:sp>
        <p:nvSpPr>
          <p:cNvPr id="3" name="Content Placeholder 2">
            <a:extLst>
              <a:ext uri="{FF2B5EF4-FFF2-40B4-BE49-F238E27FC236}">
                <a16:creationId xmlns:a16="http://schemas.microsoft.com/office/drawing/2014/main" id="{91A0628D-2C16-8B46-86FA-5879AA0B41CD}"/>
              </a:ext>
            </a:extLst>
          </p:cNvPr>
          <p:cNvSpPr>
            <a:spLocks noGrp="1"/>
          </p:cNvSpPr>
          <p:nvPr>
            <p:ph idx="1"/>
          </p:nvPr>
        </p:nvSpPr>
        <p:spPr/>
        <p:txBody>
          <a:bodyPr>
            <a:normAutofit fontScale="92500" lnSpcReduction="20000"/>
          </a:bodyPr>
          <a:lstStyle/>
          <a:p>
            <a:pPr marL="0" indent="0">
              <a:buNone/>
            </a:pPr>
            <a:r>
              <a:rPr lang="en-US" b="1" dirty="0"/>
              <a:t>Attendee Lounge</a:t>
            </a:r>
          </a:p>
          <a:p>
            <a:pPr marL="457200" lvl="1" indent="0">
              <a:buNone/>
            </a:pPr>
            <a:r>
              <a:rPr lang="en-US" dirty="0"/>
              <a:t>Located in the middle of the show floor and covering 1,500 square feet, the lounge is at the center of the exhibit hall activity. Your brand is on full display for attendees as they relax and recharge. Sponsorship includes all branding, furniture (includes a tabletop for staff), lead retrieval, refreshment station and massage station.  </a:t>
            </a:r>
            <a:r>
              <a:rPr lang="en-US" i="1" dirty="0"/>
              <a:t>All design aspects are subject to RAPS review and approval.</a:t>
            </a:r>
            <a:r>
              <a:rPr lang="en-US" dirty="0"/>
              <a:t> </a:t>
            </a:r>
          </a:p>
          <a:p>
            <a:pPr marL="0" indent="0">
              <a:buNone/>
            </a:pPr>
            <a:r>
              <a:rPr lang="en-US" b="1" dirty="0"/>
              <a:t>Solution Spotlights</a:t>
            </a:r>
          </a:p>
          <a:p>
            <a:pPr marL="457200" lvl="1" indent="0">
              <a:buNone/>
            </a:pPr>
            <a:r>
              <a:rPr lang="en-US" dirty="0"/>
              <a:t>Your company will have 45 minutes to share your expertise in front of attendees looking for solutions. RAPS will provide a dedicated space with seating and all AV needs. Sessions will be hosted in the exhibit hall and listed in the conference program for added visibility.</a:t>
            </a:r>
          </a:p>
          <a:p>
            <a:pPr marL="0" indent="0">
              <a:buNone/>
            </a:pPr>
            <a:r>
              <a:rPr lang="en-US" b="1" dirty="0"/>
              <a:t>Education Track</a:t>
            </a:r>
          </a:p>
          <a:p>
            <a:pPr marL="457200" lvl="1" indent="0">
              <a:buNone/>
            </a:pPr>
            <a:r>
              <a:rPr lang="en-US" dirty="0"/>
              <a:t>This exclusive sponsorship provides a great opportunity for brand awareness with a dedicated audience. Sponsor will receive recognition on session room signage and on presentation slide borders and may provide a seat drop. Door prizes may be provided by exhibitors at the end of these events. This opportunity includes pre-selected Pre-Conference workshops and Session Tracks. </a:t>
            </a:r>
            <a:r>
              <a:rPr lang="en-US" i="1" dirty="0"/>
              <a:t>Contact RAPS for available tracks. </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F7EB45B9-C67E-F34E-BC22-45818CC219B1}"/>
              </a:ext>
            </a:extLst>
          </p:cNvPr>
          <p:cNvSpPr>
            <a:spLocks noGrp="1"/>
          </p:cNvSpPr>
          <p:nvPr>
            <p:ph type="sldNum" sz="quarter" idx="12"/>
          </p:nvPr>
        </p:nvSpPr>
        <p:spPr/>
        <p:txBody>
          <a:bodyPr/>
          <a:lstStyle/>
          <a:p>
            <a:fld id="{051A177F-C77C-884F-9E2B-585A8A6676E9}" type="slidenum">
              <a:rPr lang="en-US" smtClean="0"/>
              <a:t>12</a:t>
            </a:fld>
            <a:endParaRPr lang="en-US"/>
          </a:p>
        </p:txBody>
      </p:sp>
    </p:spTree>
    <p:extLst>
      <p:ext uri="{BB962C8B-B14F-4D97-AF65-F5344CB8AC3E}">
        <p14:creationId xmlns:p14="http://schemas.microsoft.com/office/powerpoint/2010/main" val="411309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DB2D-7065-D940-A594-8972CB04F50A}"/>
              </a:ext>
            </a:extLst>
          </p:cNvPr>
          <p:cNvSpPr>
            <a:spLocks noGrp="1"/>
          </p:cNvSpPr>
          <p:nvPr>
            <p:ph type="title"/>
          </p:nvPr>
        </p:nvSpPr>
        <p:spPr/>
        <p:txBody>
          <a:bodyPr/>
          <a:lstStyle/>
          <a:p>
            <a:r>
              <a:rPr lang="en-US" dirty="0"/>
              <a:t>Sponsorship Add-on Details</a:t>
            </a:r>
          </a:p>
        </p:txBody>
      </p:sp>
      <p:sp>
        <p:nvSpPr>
          <p:cNvPr id="3" name="Content Placeholder 2">
            <a:extLst>
              <a:ext uri="{FF2B5EF4-FFF2-40B4-BE49-F238E27FC236}">
                <a16:creationId xmlns:a16="http://schemas.microsoft.com/office/drawing/2014/main" id="{93736278-3492-7346-A0FB-D40B915DE0F3}"/>
              </a:ext>
            </a:extLst>
          </p:cNvPr>
          <p:cNvSpPr>
            <a:spLocks noGrp="1"/>
          </p:cNvSpPr>
          <p:nvPr>
            <p:ph idx="1"/>
          </p:nvPr>
        </p:nvSpPr>
        <p:spPr>
          <a:xfrm>
            <a:off x="838200" y="1428614"/>
            <a:ext cx="10740390" cy="4572135"/>
          </a:xfrm>
        </p:spPr>
        <p:txBody>
          <a:bodyPr>
            <a:normAutofit fontScale="92500" lnSpcReduction="10000"/>
          </a:bodyPr>
          <a:lstStyle/>
          <a:p>
            <a:pPr marL="0" indent="0">
              <a:buNone/>
            </a:pPr>
            <a:r>
              <a:rPr lang="en-US" b="1" dirty="0"/>
              <a:t>Mobile App</a:t>
            </a:r>
          </a:p>
          <a:p>
            <a:pPr marL="457200" lvl="1" indent="0">
              <a:buNone/>
            </a:pPr>
            <a:r>
              <a:rPr lang="en-US" dirty="0"/>
              <a:t>RAPS is going digital and our attendees are following. Your logo will be featured on the splash page and your banner ad will be visible every time attendees access the app to review sessions, check their schedules and view RAPS notifications. </a:t>
            </a:r>
            <a:endParaRPr lang="en-US" b="1" dirty="0"/>
          </a:p>
          <a:p>
            <a:pPr marL="0" indent="0">
              <a:buNone/>
            </a:pPr>
            <a:r>
              <a:rPr lang="en-US" b="1" dirty="0"/>
              <a:t>Attendee Notebook </a:t>
            </a:r>
            <a:r>
              <a:rPr lang="en-US" dirty="0"/>
              <a:t>- Brand impressions that last; two options to choose from</a:t>
            </a:r>
          </a:p>
          <a:p>
            <a:pPr marL="0" indent="0">
              <a:buNone/>
            </a:pPr>
            <a:r>
              <a:rPr lang="en-US" b="1" dirty="0"/>
              <a:t>Attendee Bag </a:t>
            </a:r>
            <a:r>
              <a:rPr lang="en-US" dirty="0"/>
              <a:t>- Logo on all attendee bags and sponsor may include a one‐page promotional insert</a:t>
            </a:r>
          </a:p>
          <a:p>
            <a:pPr marL="0" indent="0">
              <a:buNone/>
            </a:pPr>
            <a:r>
              <a:rPr lang="en-US" b="1" dirty="0"/>
              <a:t>Lanyards</a:t>
            </a:r>
            <a:r>
              <a:rPr lang="en-US" dirty="0"/>
              <a:t> - Each attendee will receive a lanyard with their name badge providing maximum visibility </a:t>
            </a:r>
          </a:p>
          <a:p>
            <a:pPr marL="0" indent="0">
              <a:buNone/>
            </a:pPr>
            <a:r>
              <a:rPr lang="en-US" b="1" dirty="0"/>
              <a:t>Lunch/Breaks </a:t>
            </a:r>
            <a:r>
              <a:rPr lang="en-US" dirty="0"/>
              <a:t>- Work with our sponsorship team to customize one of 2 lunches or 6 breaks that reflect your unique brand and help drive traffic to your booth during peak times.</a:t>
            </a:r>
          </a:p>
        </p:txBody>
      </p:sp>
      <p:sp>
        <p:nvSpPr>
          <p:cNvPr id="4" name="Slide Number Placeholder 3">
            <a:extLst>
              <a:ext uri="{FF2B5EF4-FFF2-40B4-BE49-F238E27FC236}">
                <a16:creationId xmlns:a16="http://schemas.microsoft.com/office/drawing/2014/main" id="{C3B2C002-23D8-C94D-AB6B-2E79254BA375}"/>
              </a:ext>
            </a:extLst>
          </p:cNvPr>
          <p:cNvSpPr>
            <a:spLocks noGrp="1"/>
          </p:cNvSpPr>
          <p:nvPr>
            <p:ph type="sldNum" sz="quarter" idx="12"/>
          </p:nvPr>
        </p:nvSpPr>
        <p:spPr/>
        <p:txBody>
          <a:bodyPr/>
          <a:lstStyle/>
          <a:p>
            <a:fld id="{051A177F-C77C-884F-9E2B-585A8A6676E9}" type="slidenum">
              <a:rPr lang="en-US" smtClean="0"/>
              <a:t>13</a:t>
            </a:fld>
            <a:endParaRPr lang="en-US"/>
          </a:p>
        </p:txBody>
      </p:sp>
    </p:spTree>
    <p:extLst>
      <p:ext uri="{BB962C8B-B14F-4D97-AF65-F5344CB8AC3E}">
        <p14:creationId xmlns:p14="http://schemas.microsoft.com/office/powerpoint/2010/main" val="3613880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475D-B01E-0F47-9779-19EA6B327C50}"/>
              </a:ext>
            </a:extLst>
          </p:cNvPr>
          <p:cNvSpPr>
            <a:spLocks noGrp="1"/>
          </p:cNvSpPr>
          <p:nvPr>
            <p:ph type="title"/>
          </p:nvPr>
        </p:nvSpPr>
        <p:spPr/>
        <p:txBody>
          <a:bodyPr/>
          <a:lstStyle/>
          <a:p>
            <a:r>
              <a:rPr lang="en-US" dirty="0"/>
              <a:t>Sponsorship Add-on Details</a:t>
            </a:r>
          </a:p>
        </p:txBody>
      </p:sp>
      <p:sp>
        <p:nvSpPr>
          <p:cNvPr id="3" name="Content Placeholder 2">
            <a:extLst>
              <a:ext uri="{FF2B5EF4-FFF2-40B4-BE49-F238E27FC236}">
                <a16:creationId xmlns:a16="http://schemas.microsoft.com/office/drawing/2014/main" id="{71CF7D17-DE2E-7643-AAAE-83C12FC7264C}"/>
              </a:ext>
            </a:extLst>
          </p:cNvPr>
          <p:cNvSpPr>
            <a:spLocks noGrp="1"/>
          </p:cNvSpPr>
          <p:nvPr>
            <p:ph idx="1"/>
          </p:nvPr>
        </p:nvSpPr>
        <p:spPr/>
        <p:txBody>
          <a:bodyPr>
            <a:normAutofit/>
          </a:bodyPr>
          <a:lstStyle/>
          <a:p>
            <a:pPr marL="0" indent="0">
              <a:buNone/>
            </a:pPr>
            <a:r>
              <a:rPr lang="en-US" b="1" dirty="0"/>
              <a:t>Headshot Café </a:t>
            </a:r>
          </a:p>
          <a:p>
            <a:pPr marL="457200" lvl="1" indent="0">
              <a:buNone/>
            </a:pPr>
            <a:r>
              <a:rPr lang="en-US" dirty="0"/>
              <a:t>Attendees will appreciate the gift of a professional headshot that includes make-up done by a professional and will be left with a favorable impression of your company. Printed photos will include your company’s logo and your own personnel can spend one-on-one time with attendees by complimenting the Headshot Café staff. Sponsor logos will be placed throughout the Headshot Café and marketing materials and giveaways may be provided for display. Typically draws heavy foot traffic and participation.</a:t>
            </a:r>
          </a:p>
          <a:p>
            <a:pPr marL="0" indent="0">
              <a:buNone/>
            </a:pPr>
            <a:r>
              <a:rPr lang="en-US" b="1" dirty="0"/>
              <a:t>Hotel Keycards</a:t>
            </a:r>
          </a:p>
          <a:p>
            <a:pPr marL="457200" lvl="1" indent="0">
              <a:buNone/>
            </a:pPr>
            <a:r>
              <a:rPr lang="en-US" dirty="0"/>
              <a:t>Each attendee will receive a branded hotel key card when they arrive for Convergence and check in at their hotel. Activate this opportunity by incorporating your booth number!</a:t>
            </a:r>
            <a:endParaRPr lang="en-US" dirty="0">
              <a:highlight>
                <a:srgbClr val="FFFF00"/>
              </a:highlight>
            </a:endParaRPr>
          </a:p>
          <a:p>
            <a:pPr marL="0" indent="0">
              <a:buNone/>
            </a:pPr>
            <a:endParaRPr lang="en-US" dirty="0"/>
          </a:p>
        </p:txBody>
      </p:sp>
      <p:sp>
        <p:nvSpPr>
          <p:cNvPr id="4" name="Slide Number Placeholder 3">
            <a:extLst>
              <a:ext uri="{FF2B5EF4-FFF2-40B4-BE49-F238E27FC236}">
                <a16:creationId xmlns:a16="http://schemas.microsoft.com/office/drawing/2014/main" id="{53D658B4-FDDC-6C48-995E-3CCB75AC4F8F}"/>
              </a:ext>
            </a:extLst>
          </p:cNvPr>
          <p:cNvSpPr>
            <a:spLocks noGrp="1"/>
          </p:cNvSpPr>
          <p:nvPr>
            <p:ph type="sldNum" sz="quarter" idx="12"/>
          </p:nvPr>
        </p:nvSpPr>
        <p:spPr/>
        <p:txBody>
          <a:bodyPr/>
          <a:lstStyle/>
          <a:p>
            <a:fld id="{051A177F-C77C-884F-9E2B-585A8A6676E9}" type="slidenum">
              <a:rPr lang="en-US" smtClean="0"/>
              <a:t>14</a:t>
            </a:fld>
            <a:endParaRPr lang="en-US"/>
          </a:p>
        </p:txBody>
      </p:sp>
    </p:spTree>
    <p:extLst>
      <p:ext uri="{BB962C8B-B14F-4D97-AF65-F5344CB8AC3E}">
        <p14:creationId xmlns:p14="http://schemas.microsoft.com/office/powerpoint/2010/main" val="366337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475D-B01E-0F47-9779-19EA6B327C50}"/>
              </a:ext>
            </a:extLst>
          </p:cNvPr>
          <p:cNvSpPr>
            <a:spLocks noGrp="1"/>
          </p:cNvSpPr>
          <p:nvPr>
            <p:ph type="title"/>
          </p:nvPr>
        </p:nvSpPr>
        <p:spPr/>
        <p:txBody>
          <a:bodyPr/>
          <a:lstStyle/>
          <a:p>
            <a:r>
              <a:rPr lang="en-US" dirty="0"/>
              <a:t>Sponsorship Add-on Details</a:t>
            </a:r>
          </a:p>
        </p:txBody>
      </p:sp>
      <p:sp>
        <p:nvSpPr>
          <p:cNvPr id="3" name="Content Placeholder 2">
            <a:extLst>
              <a:ext uri="{FF2B5EF4-FFF2-40B4-BE49-F238E27FC236}">
                <a16:creationId xmlns:a16="http://schemas.microsoft.com/office/drawing/2014/main" id="{71CF7D17-DE2E-7643-AAAE-83C12FC7264C}"/>
              </a:ext>
            </a:extLst>
          </p:cNvPr>
          <p:cNvSpPr>
            <a:spLocks noGrp="1"/>
          </p:cNvSpPr>
          <p:nvPr>
            <p:ph idx="1"/>
          </p:nvPr>
        </p:nvSpPr>
        <p:spPr/>
        <p:txBody>
          <a:bodyPr>
            <a:normAutofit fontScale="92500" lnSpcReduction="10000"/>
          </a:bodyPr>
          <a:lstStyle/>
          <a:p>
            <a:pPr marL="0" indent="0">
              <a:buNone/>
            </a:pPr>
            <a:r>
              <a:rPr lang="en-US" b="1" dirty="0"/>
              <a:t>Convergence Photo Props</a:t>
            </a:r>
          </a:p>
          <a:p>
            <a:pPr marL="457200" lvl="1" indent="0">
              <a:buNone/>
            </a:pPr>
            <a:r>
              <a:rPr lang="en-US" dirty="0"/>
              <a:t>Amplify your brand at RAPS Convergence and increase your exposure by sponsoring a photo prop. Prop designs will be influenced by our host city and will incorporate your brand and hashtag. </a:t>
            </a:r>
          </a:p>
          <a:p>
            <a:pPr marL="0" indent="0">
              <a:buNone/>
            </a:pPr>
            <a:r>
              <a:rPr lang="en-US" b="1" dirty="0"/>
              <a:t>Attendee Wellness</a:t>
            </a:r>
          </a:p>
          <a:p>
            <a:pPr marL="457200" lvl="1" indent="0">
              <a:buNone/>
            </a:pPr>
            <a:r>
              <a:rPr lang="en-US" dirty="0"/>
              <a:t>Get attendees moving and align your brand with a feel-good, health and wellness initiative. Branded pedometers with your logo will be given to every attendee. Activate this opportunity by providing a give-away to the individual who achieves the most steps or ask attendees that achieve a certain number of steps to stop by your booth for a prize!</a:t>
            </a:r>
          </a:p>
          <a:p>
            <a:pPr marL="0" indent="0">
              <a:buNone/>
            </a:pPr>
            <a:r>
              <a:rPr lang="en-US" b="1" dirty="0"/>
              <a:t>Column Wraps and Banner</a:t>
            </a:r>
          </a:p>
          <a:p>
            <a:pPr marL="457200" lvl="1" indent="0">
              <a:buNone/>
            </a:pPr>
            <a:r>
              <a:rPr lang="en-US" dirty="0"/>
              <a:t>Positioned throughout hi-traffic areas, column wraps and window clings are an ideal way to showcase your brand and drive attendees to your booth space as they make their way to and from sessions.</a:t>
            </a:r>
          </a:p>
          <a:p>
            <a:pPr marL="457200" lvl="1" indent="0">
              <a:buNone/>
            </a:pPr>
            <a:endParaRPr lang="en-US" dirty="0"/>
          </a:p>
        </p:txBody>
      </p:sp>
      <p:sp>
        <p:nvSpPr>
          <p:cNvPr id="4" name="Slide Number Placeholder 3">
            <a:extLst>
              <a:ext uri="{FF2B5EF4-FFF2-40B4-BE49-F238E27FC236}">
                <a16:creationId xmlns:a16="http://schemas.microsoft.com/office/drawing/2014/main" id="{53D658B4-FDDC-6C48-995E-3CCB75AC4F8F}"/>
              </a:ext>
            </a:extLst>
          </p:cNvPr>
          <p:cNvSpPr>
            <a:spLocks noGrp="1"/>
          </p:cNvSpPr>
          <p:nvPr>
            <p:ph type="sldNum" sz="quarter" idx="12"/>
          </p:nvPr>
        </p:nvSpPr>
        <p:spPr/>
        <p:txBody>
          <a:bodyPr/>
          <a:lstStyle/>
          <a:p>
            <a:fld id="{051A177F-C77C-884F-9E2B-585A8A6676E9}" type="slidenum">
              <a:rPr lang="en-US" smtClean="0"/>
              <a:t>15</a:t>
            </a:fld>
            <a:endParaRPr lang="en-US"/>
          </a:p>
        </p:txBody>
      </p:sp>
    </p:spTree>
    <p:extLst>
      <p:ext uri="{BB962C8B-B14F-4D97-AF65-F5344CB8AC3E}">
        <p14:creationId xmlns:p14="http://schemas.microsoft.com/office/powerpoint/2010/main" val="419454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0EA2892-6403-4DB6-8955-5EA1AE54BDD2}"/>
              </a:ext>
            </a:extLst>
          </p:cNvPr>
          <p:cNvPicPr>
            <a:picLocks noChangeAspect="1"/>
          </p:cNvPicPr>
          <p:nvPr/>
        </p:nvPicPr>
        <p:blipFill rotWithShape="1">
          <a:blip r:embed="rId2"/>
          <a:srcRect t="12022" r="-3" b="-3"/>
          <a:stretch/>
        </p:blipFill>
        <p:spPr>
          <a:xfrm>
            <a:off x="5162052" y="3272588"/>
            <a:ext cx="6105382" cy="3585411"/>
          </a:xfrm>
          <a:prstGeom prst="rect">
            <a:avLst/>
          </a:prstGeom>
        </p:spPr>
      </p:pic>
      <p:pic>
        <p:nvPicPr>
          <p:cNvPr id="2058" name="Picture 10">
            <a:extLst>
              <a:ext uri="{FF2B5EF4-FFF2-40B4-BE49-F238E27FC236}">
                <a16:creationId xmlns:a16="http://schemas.microsoft.com/office/drawing/2014/main" id="{350EAECC-20FE-436D-81BD-72FD756702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07" r="1" b="2332"/>
          <a:stretch/>
        </p:blipFill>
        <p:spPr bwMode="auto">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ED3E53-FDB7-4F97-91D5-20A1A3A28FBD}"/>
              </a:ext>
            </a:extLst>
          </p:cNvPr>
          <p:cNvPicPr>
            <a:picLocks noChangeAspect="1"/>
          </p:cNvPicPr>
          <p:nvPr/>
        </p:nvPicPr>
        <p:blipFill rotWithShape="1">
          <a:blip r:embed="rId4"/>
          <a:srcRect l="9004" r="-1" b="-1"/>
          <a:stretch/>
        </p:blipFill>
        <p:spPr>
          <a:xfrm>
            <a:off x="7458302" y="-22547"/>
            <a:ext cx="3809132" cy="3139531"/>
          </a:xfrm>
          <a:prstGeom prst="rect">
            <a:avLst/>
          </a:prstGeom>
        </p:spPr>
      </p:pic>
      <p:pic>
        <p:nvPicPr>
          <p:cNvPr id="32" name="Picture 31">
            <a:extLst>
              <a:ext uri="{FF2B5EF4-FFF2-40B4-BE49-F238E27FC236}">
                <a16:creationId xmlns:a16="http://schemas.microsoft.com/office/drawing/2014/main" id="{68BDC776-24C7-43FF-9898-3C7A7DB705ED}"/>
              </a:ext>
            </a:extLst>
          </p:cNvPr>
          <p:cNvPicPr>
            <a:picLocks noChangeAspect="1"/>
          </p:cNvPicPr>
          <p:nvPr/>
        </p:nvPicPr>
        <p:blipFill rotWithShape="1">
          <a:blip r:embed="rId5"/>
          <a:srcRect b="16358"/>
          <a:stretch/>
        </p:blipFill>
        <p:spPr>
          <a:xfrm>
            <a:off x="1" y="4065775"/>
            <a:ext cx="5001186" cy="2792224"/>
          </a:xfrm>
          <a:prstGeom prst="rect">
            <a:avLst/>
          </a:prstGeom>
        </p:spPr>
      </p:pic>
      <p:sp>
        <p:nvSpPr>
          <p:cNvPr id="79" name="Rectangle 7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3B2C002-23D8-C94D-AB6B-2E79254BA375}"/>
              </a:ext>
            </a:extLst>
          </p:cNvPr>
          <p:cNvSpPr>
            <a:spLocks noGrp="1"/>
          </p:cNvSpPr>
          <p:nvPr>
            <p:ph type="sldNum" sz="quarter" idx="12"/>
          </p:nvPr>
        </p:nvSpPr>
        <p:spPr>
          <a:xfrm>
            <a:off x="11518232" y="6355080"/>
            <a:ext cx="505244" cy="365125"/>
          </a:xfrm>
        </p:spPr>
        <p:txBody>
          <a:bodyPr vert="horz" lIns="91440" tIns="45720" rIns="91440" bIns="45720" rtlCol="0" anchor="ctr">
            <a:normAutofit/>
          </a:bodyPr>
          <a:lstStyle/>
          <a:p>
            <a:pPr>
              <a:spcAft>
                <a:spcPts val="600"/>
              </a:spcAft>
            </a:pPr>
            <a:fld id="{051A177F-C77C-884F-9E2B-585A8A6676E9}"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3937371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3B4FCD-0474-436C-BE0F-85437FD4AEE9}"/>
              </a:ext>
            </a:extLst>
          </p:cNvPr>
          <p:cNvPicPr>
            <a:picLocks noChangeAspect="1"/>
          </p:cNvPicPr>
          <p:nvPr/>
        </p:nvPicPr>
        <p:blipFill rotWithShape="1">
          <a:blip r:embed="rId2"/>
          <a:srcRect l="55924" r="3930" b="-1"/>
          <a:stretch/>
        </p:blipFill>
        <p:spPr>
          <a:xfrm rot="5400000">
            <a:off x="1653187" y="-1009721"/>
            <a:ext cx="3067161" cy="5730068"/>
          </a:xfrm>
          <a:prstGeom prst="rect">
            <a:avLst/>
          </a:prstGeom>
        </p:spPr>
      </p:pic>
      <p:pic>
        <p:nvPicPr>
          <p:cNvPr id="6" name="Picture 5">
            <a:extLst>
              <a:ext uri="{FF2B5EF4-FFF2-40B4-BE49-F238E27FC236}">
                <a16:creationId xmlns:a16="http://schemas.microsoft.com/office/drawing/2014/main" id="{AD45C6C5-EAAA-45D3-AC9E-8AD71779EF09}"/>
              </a:ext>
            </a:extLst>
          </p:cNvPr>
          <p:cNvPicPr/>
          <p:nvPr/>
        </p:nvPicPr>
        <p:blipFill rotWithShape="1">
          <a:blip r:embed="rId3" cstate="print">
            <a:extLst>
              <a:ext uri="{28A0092B-C50C-407E-A947-70E740481C1C}">
                <a14:useLocalDpi xmlns:a14="http://schemas.microsoft.com/office/drawing/2010/main" val="0"/>
              </a:ext>
            </a:extLst>
          </a:blip>
          <a:srcRect l="10995" t="-4" r="7744"/>
          <a:stretch/>
        </p:blipFill>
        <p:spPr bwMode="auto">
          <a:xfrm rot="5400000">
            <a:off x="182880" y="3592018"/>
            <a:ext cx="3069719" cy="2823886"/>
          </a:xfrm>
          <a:prstGeom prst="rect">
            <a:avLst/>
          </a:prstGeom>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E797E6E-14BD-445E-8F31-F5DD06088767}"/>
              </a:ext>
            </a:extLst>
          </p:cNvPr>
          <p:cNvPicPr>
            <a:picLocks noChangeAspect="1"/>
          </p:cNvPicPr>
          <p:nvPr/>
        </p:nvPicPr>
        <p:blipFill rotWithShape="1">
          <a:blip r:embed="rId4"/>
          <a:srcRect l="6097" r="12186"/>
          <a:stretch/>
        </p:blipFill>
        <p:spPr>
          <a:xfrm rot="5400000">
            <a:off x="3101468" y="3585928"/>
            <a:ext cx="3076783" cy="2823886"/>
          </a:xfrm>
          <a:prstGeom prst="rect">
            <a:avLst/>
          </a:prstGeom>
        </p:spPr>
      </p:pic>
      <p:pic>
        <p:nvPicPr>
          <p:cNvPr id="14" name="Picture 13">
            <a:extLst>
              <a:ext uri="{FF2B5EF4-FFF2-40B4-BE49-F238E27FC236}">
                <a16:creationId xmlns:a16="http://schemas.microsoft.com/office/drawing/2014/main" id="{758A10B5-D270-4CBE-9300-88717A72D784}"/>
              </a:ext>
            </a:extLst>
          </p:cNvPr>
          <p:cNvPicPr>
            <a:picLocks noChangeAspect="1"/>
          </p:cNvPicPr>
          <p:nvPr/>
        </p:nvPicPr>
        <p:blipFill rotWithShape="1">
          <a:blip r:embed="rId5"/>
          <a:srcRect l="23183" r="15204" b="-2"/>
          <a:stretch/>
        </p:blipFill>
        <p:spPr>
          <a:xfrm>
            <a:off x="6134100" y="321732"/>
            <a:ext cx="5736165" cy="6214533"/>
          </a:xfrm>
          <a:prstGeom prst="rect">
            <a:avLst/>
          </a:prstGeom>
        </p:spPr>
      </p:pic>
      <p:sp>
        <p:nvSpPr>
          <p:cNvPr id="4" name="Slide Number Placeholder 3">
            <a:extLst>
              <a:ext uri="{FF2B5EF4-FFF2-40B4-BE49-F238E27FC236}">
                <a16:creationId xmlns:a16="http://schemas.microsoft.com/office/drawing/2014/main" id="{75293D87-E138-47AA-B8BE-584AAAED493F}"/>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a:spcAft>
                <a:spcPts val="600"/>
              </a:spcAft>
            </a:pPr>
            <a:fld id="{051A177F-C77C-884F-9E2B-585A8A6676E9}" type="slidenum">
              <a:rPr lang="en-US" smtClean="0"/>
              <a:pPr>
                <a:spcAft>
                  <a:spcPts val="600"/>
                </a:spcAft>
              </a:pPr>
              <a:t>17</a:t>
            </a:fld>
            <a:endParaRPr lang="en-US"/>
          </a:p>
        </p:txBody>
      </p:sp>
    </p:spTree>
    <p:extLst>
      <p:ext uri="{BB962C8B-B14F-4D97-AF65-F5344CB8AC3E}">
        <p14:creationId xmlns:p14="http://schemas.microsoft.com/office/powerpoint/2010/main" val="3135516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D89-73A4-4C10-ABBC-A436B10110A8}"/>
              </a:ext>
            </a:extLst>
          </p:cNvPr>
          <p:cNvSpPr>
            <a:spLocks noGrp="1"/>
          </p:cNvSpPr>
          <p:nvPr>
            <p:ph type="title"/>
          </p:nvPr>
        </p:nvSpPr>
        <p:spPr/>
        <p:txBody>
          <a:bodyPr/>
          <a:lstStyle/>
          <a:p>
            <a:r>
              <a:rPr lang="en-US" dirty="0"/>
              <a:t>Exhibit Fees and Floorplan</a:t>
            </a:r>
          </a:p>
        </p:txBody>
      </p:sp>
      <p:sp>
        <p:nvSpPr>
          <p:cNvPr id="3" name="Content Placeholder 2">
            <a:extLst>
              <a:ext uri="{FF2B5EF4-FFF2-40B4-BE49-F238E27FC236}">
                <a16:creationId xmlns:a16="http://schemas.microsoft.com/office/drawing/2014/main" id="{E6ACA1D1-665A-4CB8-8A9B-D45B4DBB331F}"/>
              </a:ext>
            </a:extLst>
          </p:cNvPr>
          <p:cNvSpPr>
            <a:spLocks noGrp="1"/>
          </p:cNvSpPr>
          <p:nvPr>
            <p:ph idx="1"/>
          </p:nvPr>
        </p:nvSpPr>
        <p:spPr>
          <a:xfrm>
            <a:off x="838200" y="1230337"/>
            <a:ext cx="11039169" cy="4767339"/>
          </a:xfrm>
        </p:spPr>
        <p:txBody>
          <a:bodyPr>
            <a:normAutofit/>
          </a:bodyPr>
          <a:lstStyle/>
          <a:p>
            <a:endParaRPr lang="en-US" dirty="0"/>
          </a:p>
          <a:p>
            <a:pPr marL="0" indent="0">
              <a:buNone/>
            </a:pPr>
            <a:br>
              <a:rPr lang="pt-BR" b="1" dirty="0"/>
            </a:br>
            <a:r>
              <a:rPr lang="en-US" dirty="0"/>
              <a:t>	</a:t>
            </a:r>
          </a:p>
          <a:p>
            <a:endParaRPr lang="en-US" dirty="0"/>
          </a:p>
        </p:txBody>
      </p:sp>
      <p:sp>
        <p:nvSpPr>
          <p:cNvPr id="4" name="Slide Number Placeholder 3">
            <a:extLst>
              <a:ext uri="{FF2B5EF4-FFF2-40B4-BE49-F238E27FC236}">
                <a16:creationId xmlns:a16="http://schemas.microsoft.com/office/drawing/2014/main" id="{C74DAE5D-F8DA-43D8-B976-B124C1FC2F57}"/>
              </a:ext>
            </a:extLst>
          </p:cNvPr>
          <p:cNvSpPr>
            <a:spLocks noGrp="1"/>
          </p:cNvSpPr>
          <p:nvPr>
            <p:ph type="sldNum" sz="quarter" idx="12"/>
          </p:nvPr>
        </p:nvSpPr>
        <p:spPr/>
        <p:txBody>
          <a:bodyPr/>
          <a:lstStyle/>
          <a:p>
            <a:fld id="{051A177F-C77C-884F-9E2B-585A8A6676E9}" type="slidenum">
              <a:rPr lang="en-US" smtClean="0"/>
              <a:t>18</a:t>
            </a:fld>
            <a:endParaRPr lang="en-US"/>
          </a:p>
        </p:txBody>
      </p:sp>
      <p:graphicFrame>
        <p:nvGraphicFramePr>
          <p:cNvPr id="10" name="Table 9">
            <a:extLst>
              <a:ext uri="{FF2B5EF4-FFF2-40B4-BE49-F238E27FC236}">
                <a16:creationId xmlns:a16="http://schemas.microsoft.com/office/drawing/2014/main" id="{3EE7CEBC-5988-4EB3-ADA7-886DB0E02FBB}"/>
              </a:ext>
            </a:extLst>
          </p:cNvPr>
          <p:cNvGraphicFramePr>
            <a:graphicFrameLocks noGrp="1"/>
          </p:cNvGraphicFramePr>
          <p:nvPr>
            <p:extLst>
              <p:ext uri="{D42A27DB-BD31-4B8C-83A1-F6EECF244321}">
                <p14:modId xmlns:p14="http://schemas.microsoft.com/office/powerpoint/2010/main" val="3461715322"/>
              </p:ext>
            </p:extLst>
          </p:nvPr>
        </p:nvGraphicFramePr>
        <p:xfrm>
          <a:off x="1057296" y="1470851"/>
          <a:ext cx="10077409" cy="3506514"/>
        </p:xfrm>
        <a:graphic>
          <a:graphicData uri="http://schemas.openxmlformats.org/drawingml/2006/table">
            <a:tbl>
              <a:tblPr firstRow="1">
                <a:tableStyleId>{073A0DAA-6AF3-43AB-8588-CEC1D06C72B9}</a:tableStyleId>
              </a:tblPr>
              <a:tblGrid>
                <a:gridCol w="3877780">
                  <a:extLst>
                    <a:ext uri="{9D8B030D-6E8A-4147-A177-3AD203B41FA5}">
                      <a16:colId xmlns:a16="http://schemas.microsoft.com/office/drawing/2014/main" val="1908722582"/>
                    </a:ext>
                  </a:extLst>
                </a:gridCol>
                <a:gridCol w="2289713">
                  <a:extLst>
                    <a:ext uri="{9D8B030D-6E8A-4147-A177-3AD203B41FA5}">
                      <a16:colId xmlns:a16="http://schemas.microsoft.com/office/drawing/2014/main" val="2579695332"/>
                    </a:ext>
                  </a:extLst>
                </a:gridCol>
                <a:gridCol w="3909916">
                  <a:extLst>
                    <a:ext uri="{9D8B030D-6E8A-4147-A177-3AD203B41FA5}">
                      <a16:colId xmlns:a16="http://schemas.microsoft.com/office/drawing/2014/main" val="56998211"/>
                    </a:ext>
                  </a:extLst>
                </a:gridCol>
              </a:tblGrid>
              <a:tr h="584419">
                <a:tc>
                  <a:txBody>
                    <a:bodyPr/>
                    <a:lstStyle/>
                    <a:p>
                      <a:pPr algn="ctr" rtl="0" fontAlgn="ctr"/>
                      <a:r>
                        <a:rPr lang="en-US" sz="2400" u="none" strike="noStrike" dirty="0">
                          <a:effectLst/>
                        </a:rPr>
                        <a:t>Booth Size</a:t>
                      </a:r>
                      <a:endParaRPr lang="en-US" sz="2400" b="1" i="0" u="none" strike="noStrike" dirty="0">
                        <a:solidFill>
                          <a:srgbClr val="000000"/>
                        </a:solidFill>
                        <a:effectLst/>
                        <a:latin typeface="Calibri" panose="020F0502020204030204" pitchFamily="34" charset="0"/>
                      </a:endParaRPr>
                    </a:p>
                  </a:txBody>
                  <a:tcPr marL="9525" marR="9525" marT="9525" marB="0" anchor="ctr">
                    <a:solidFill>
                      <a:srgbClr val="592773"/>
                    </a:solidFill>
                  </a:tcPr>
                </a:tc>
                <a:tc>
                  <a:txBody>
                    <a:bodyPr/>
                    <a:lstStyle/>
                    <a:p>
                      <a:pPr algn="ctr" rtl="0" fontAlgn="ctr"/>
                      <a:r>
                        <a:rPr lang="en-US" sz="2400" u="none" strike="noStrike" dirty="0">
                          <a:effectLst/>
                        </a:rPr>
                        <a:t>Booth Fee </a:t>
                      </a:r>
                      <a:endParaRPr lang="en-US" sz="2400" b="1" i="0" u="none" strike="noStrike" dirty="0">
                        <a:solidFill>
                          <a:srgbClr val="000000"/>
                        </a:solidFill>
                        <a:effectLst/>
                        <a:latin typeface="Calibri" panose="020F0502020204030204" pitchFamily="34" charset="0"/>
                      </a:endParaRPr>
                    </a:p>
                  </a:txBody>
                  <a:tcPr marL="9525" marR="9525" marT="9525" marB="0" anchor="ctr">
                    <a:solidFill>
                      <a:srgbClr val="592773"/>
                    </a:solidFill>
                  </a:tcPr>
                </a:tc>
                <a:tc>
                  <a:txBody>
                    <a:bodyPr/>
                    <a:lstStyle/>
                    <a:p>
                      <a:pPr algn="ctr" rtl="0" fontAlgn="ctr"/>
                      <a:r>
                        <a:rPr lang="en-US" sz="2400" u="none" strike="noStrike" dirty="0">
                          <a:effectLst/>
                        </a:rPr>
                        <a:t>(Rate After 1 MAR)</a:t>
                      </a:r>
                      <a:endParaRPr lang="en-US" sz="2400" b="1" i="0" u="none" strike="noStrike" dirty="0">
                        <a:solidFill>
                          <a:srgbClr val="000000"/>
                        </a:solidFill>
                        <a:effectLst/>
                        <a:latin typeface="Calibri" panose="020F0502020204030204" pitchFamily="34" charset="0"/>
                      </a:endParaRPr>
                    </a:p>
                  </a:txBody>
                  <a:tcPr marL="9525" marR="9525" marT="9525" marB="0" anchor="ctr">
                    <a:solidFill>
                      <a:srgbClr val="592773"/>
                    </a:solidFill>
                  </a:tcPr>
                </a:tc>
                <a:extLst>
                  <a:ext uri="{0D108BD9-81ED-4DB2-BD59-A6C34878D82A}">
                    <a16:rowId xmlns:a16="http://schemas.microsoft.com/office/drawing/2014/main" val="802197272"/>
                  </a:ext>
                </a:extLst>
              </a:tr>
              <a:tr h="584419">
                <a:tc>
                  <a:txBody>
                    <a:bodyPr/>
                    <a:lstStyle/>
                    <a:p>
                      <a:pPr algn="ctr" rtl="0" fontAlgn="ctr"/>
                      <a:r>
                        <a:rPr lang="en-US" sz="2400" u="none" strike="noStrike" dirty="0">
                          <a:effectLst/>
                        </a:rPr>
                        <a:t>2’x 6' Tabletop </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$2,800 </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$3,000 </a:t>
                      </a:r>
                      <a:endParaRPr lang="en-US"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8508101"/>
                  </a:ext>
                </a:extLst>
              </a:tr>
              <a:tr h="584419">
                <a:tc>
                  <a:txBody>
                    <a:bodyPr/>
                    <a:lstStyle/>
                    <a:p>
                      <a:pPr algn="ctr" rtl="0" fontAlgn="ctr"/>
                      <a:r>
                        <a:rPr lang="en-US" sz="2400" u="none" strike="noStrike" dirty="0">
                          <a:effectLst/>
                        </a:rPr>
                        <a:t>10’x 10’ Inline </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$3,800 </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$4,100 </a:t>
                      </a:r>
                      <a:endParaRPr lang="en-US"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5543799"/>
                  </a:ext>
                </a:extLst>
              </a:tr>
              <a:tr h="584419">
                <a:tc>
                  <a:txBody>
                    <a:bodyPr/>
                    <a:lstStyle/>
                    <a:p>
                      <a:pPr algn="ctr" rtl="0" fontAlgn="ctr"/>
                      <a:r>
                        <a:rPr lang="en-US" sz="2400" u="none" strike="noStrike" dirty="0">
                          <a:effectLst/>
                        </a:rPr>
                        <a:t>10’x 10’ Corner </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$4,000 </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$4,200 </a:t>
                      </a:r>
                      <a:endParaRPr lang="en-US"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41047236"/>
                  </a:ext>
                </a:extLst>
              </a:tr>
              <a:tr h="584419">
                <a:tc>
                  <a:txBody>
                    <a:bodyPr/>
                    <a:lstStyle/>
                    <a:p>
                      <a:pPr algn="ctr" rtl="0" fontAlgn="ctr"/>
                      <a:r>
                        <a:rPr lang="en-US" sz="2400" u="none" strike="noStrike" dirty="0">
                          <a:effectLst/>
                        </a:rPr>
                        <a:t>10’x 20’ Inline </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$6,700 </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2400" u="none" strike="noStrike" dirty="0">
                          <a:effectLst/>
                        </a:rPr>
                        <a:t>$7,000 </a:t>
                      </a:r>
                      <a:endParaRPr lang="en-US"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38478423"/>
                  </a:ext>
                </a:extLst>
              </a:tr>
              <a:tr h="584419">
                <a:tc>
                  <a:txBody>
                    <a:bodyPr/>
                    <a:lstStyle/>
                    <a:p>
                      <a:pPr algn="ctr" fontAlgn="b"/>
                      <a:r>
                        <a:rPr lang="en-US" sz="2400" u="none" strike="noStrike" dirty="0">
                          <a:effectLst/>
                        </a:rPr>
                        <a:t>10’x 20’ Corner </a:t>
                      </a:r>
                      <a:endParaRPr lang="en-US"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$7,200 </a:t>
                      </a:r>
                      <a:endParaRPr lang="en-US"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2400" u="none" strike="noStrike" dirty="0">
                          <a:effectLst/>
                        </a:rPr>
                        <a:t>$7,500 </a:t>
                      </a:r>
                      <a:endParaRPr lang="en-US"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82072838"/>
                  </a:ext>
                </a:extLst>
              </a:tr>
            </a:tbl>
          </a:graphicData>
        </a:graphic>
      </p:graphicFrame>
      <p:sp>
        <p:nvSpPr>
          <p:cNvPr id="5" name="TextBox 4">
            <a:extLst>
              <a:ext uri="{FF2B5EF4-FFF2-40B4-BE49-F238E27FC236}">
                <a16:creationId xmlns:a16="http://schemas.microsoft.com/office/drawing/2014/main" id="{F3723816-B782-4666-87FE-F6E52135A23D}"/>
              </a:ext>
            </a:extLst>
          </p:cNvPr>
          <p:cNvSpPr txBox="1"/>
          <p:nvPr/>
        </p:nvSpPr>
        <p:spPr>
          <a:xfrm>
            <a:off x="2752531" y="5318449"/>
            <a:ext cx="6553806" cy="523220"/>
          </a:xfrm>
          <a:prstGeom prst="rect">
            <a:avLst/>
          </a:prstGeom>
          <a:noFill/>
        </p:spPr>
        <p:txBody>
          <a:bodyPr wrap="square" rtlCol="0">
            <a:spAutoFit/>
          </a:bodyPr>
          <a:lstStyle/>
          <a:p>
            <a:pPr algn="ctr"/>
            <a:r>
              <a:rPr lang="en-US" sz="2800" b="1" dirty="0">
                <a:hlinkClick r:id="rId2"/>
              </a:rPr>
              <a:t>View the Virtual Floorplan for Availability</a:t>
            </a:r>
            <a:endParaRPr lang="en-US" sz="2800" b="1" dirty="0"/>
          </a:p>
        </p:txBody>
      </p:sp>
    </p:spTree>
    <p:extLst>
      <p:ext uri="{BB962C8B-B14F-4D97-AF65-F5344CB8AC3E}">
        <p14:creationId xmlns:p14="http://schemas.microsoft.com/office/powerpoint/2010/main" val="730533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B4FA-AF9A-ED4A-BFBA-17B63738A4AB}"/>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DBD05664-9696-434C-BCD4-38BA0F2B9F50}"/>
              </a:ext>
            </a:extLst>
          </p:cNvPr>
          <p:cNvSpPr>
            <a:spLocks noGrp="1"/>
          </p:cNvSpPr>
          <p:nvPr>
            <p:ph idx="1"/>
          </p:nvPr>
        </p:nvSpPr>
        <p:spPr/>
        <p:txBody>
          <a:bodyPr>
            <a:normAutofit fontScale="62500" lnSpcReduction="20000"/>
          </a:bodyPr>
          <a:lstStyle/>
          <a:p>
            <a:pPr marL="457200" lvl="0" indent="0">
              <a:lnSpc>
                <a:spcPct val="120000"/>
              </a:lnSpc>
              <a:spcBef>
                <a:spcPts val="600"/>
              </a:spcBef>
              <a:buNone/>
            </a:pPr>
            <a:r>
              <a:rPr lang="en-US" b="1" dirty="0"/>
              <a:t>BOOTH LOCATION</a:t>
            </a:r>
            <a:br>
              <a:rPr lang="en-US" b="1" dirty="0"/>
            </a:br>
            <a:r>
              <a:rPr lang="en-US" dirty="0"/>
              <a:t>Booth spaces are approved solely at the discretion of RAPS. RAPS is not responsible for booth assignments of competing companies.</a:t>
            </a:r>
          </a:p>
          <a:p>
            <a:pPr marL="457200" lvl="0" indent="0">
              <a:lnSpc>
                <a:spcPct val="120000"/>
              </a:lnSpc>
              <a:spcBef>
                <a:spcPts val="600"/>
              </a:spcBef>
              <a:buNone/>
            </a:pPr>
            <a:r>
              <a:rPr lang="en-US" b="1" dirty="0"/>
              <a:t>BOOTH STAFFING</a:t>
            </a:r>
            <a:br>
              <a:rPr lang="en-US" b="1" dirty="0"/>
            </a:br>
            <a:r>
              <a:rPr lang="en-US" dirty="0"/>
              <a:t>Booths must be staffed at all times during published Exhibit Hall hours. Early departure or absence will result in the company or group being penalized a fee no less than $2,500, a loss of priority points, and may result in being prohibited from participating in future RAPS events. It is understood that booths staffed by one individual will be vacant as necessary for breaks, meals, etc.  </a:t>
            </a:r>
          </a:p>
          <a:p>
            <a:pPr marL="457200" lvl="0" indent="0">
              <a:lnSpc>
                <a:spcPct val="120000"/>
              </a:lnSpc>
              <a:spcBef>
                <a:spcPts val="600"/>
              </a:spcBef>
              <a:buNone/>
            </a:pPr>
            <a:r>
              <a:rPr lang="en-US" b="1" dirty="0"/>
              <a:t>ADDITIONAL BADGES &amp; LIMITS </a:t>
            </a:r>
            <a:br>
              <a:rPr lang="en-US" b="1" dirty="0"/>
            </a:br>
            <a:r>
              <a:rPr lang="en-US" dirty="0"/>
              <a:t>All exhibit staff must have a badge to access the Exhibit Hall. Companies can purchase additional badges; full conference badges are $1,000 and exhibit hall only badges are $500. There is a limit to how many additional badges an exhibitor can purchase at those rates.  Separate registration form is required. Contact Show Management at </a:t>
            </a:r>
            <a:r>
              <a:rPr lang="en-US" dirty="0">
                <a:hlinkClick r:id="rId2"/>
              </a:rPr>
              <a:t>exhibits@raps.org</a:t>
            </a:r>
            <a:r>
              <a:rPr lang="en-US" dirty="0"/>
              <a:t> for more information. </a:t>
            </a:r>
          </a:p>
          <a:p>
            <a:pPr marL="457200" lvl="0" indent="0">
              <a:lnSpc>
                <a:spcPct val="120000"/>
              </a:lnSpc>
              <a:spcBef>
                <a:spcPts val="600"/>
              </a:spcBef>
              <a:buNone/>
            </a:pPr>
            <a:r>
              <a:rPr lang="en-US" b="1" dirty="0"/>
              <a:t>HOUSING AND TRAVEL</a:t>
            </a:r>
            <a:br>
              <a:rPr lang="en-US" dirty="0"/>
            </a:br>
            <a:r>
              <a:rPr lang="en-US" dirty="0"/>
              <a:t>RAPS encourages you to book your hotel accommodations early. Rates will be available on the Convergence website at </a:t>
            </a:r>
            <a:r>
              <a:rPr lang="en-US" dirty="0">
                <a:hlinkClick r:id="rId3"/>
              </a:rPr>
              <a:t>RAPS.org/Convergence</a:t>
            </a:r>
            <a:r>
              <a:rPr lang="en-US" dirty="0"/>
              <a:t>. </a:t>
            </a:r>
          </a:p>
          <a:p>
            <a:pPr marL="0" lvl="0" indent="0">
              <a:buNone/>
            </a:pPr>
            <a:endParaRPr lang="en-US" dirty="0"/>
          </a:p>
        </p:txBody>
      </p:sp>
      <p:sp>
        <p:nvSpPr>
          <p:cNvPr id="4" name="Slide Number Placeholder 3">
            <a:extLst>
              <a:ext uri="{FF2B5EF4-FFF2-40B4-BE49-F238E27FC236}">
                <a16:creationId xmlns:a16="http://schemas.microsoft.com/office/drawing/2014/main" id="{7A6F6104-4C93-BF48-861D-1FE414674A45}"/>
              </a:ext>
            </a:extLst>
          </p:cNvPr>
          <p:cNvSpPr>
            <a:spLocks noGrp="1"/>
          </p:cNvSpPr>
          <p:nvPr>
            <p:ph type="sldNum" sz="quarter" idx="12"/>
          </p:nvPr>
        </p:nvSpPr>
        <p:spPr/>
        <p:txBody>
          <a:bodyPr/>
          <a:lstStyle/>
          <a:p>
            <a:fld id="{051A177F-C77C-884F-9E2B-585A8A6676E9}" type="slidenum">
              <a:rPr lang="en-US" smtClean="0"/>
              <a:t>19</a:t>
            </a:fld>
            <a:endParaRPr lang="en-US"/>
          </a:p>
        </p:txBody>
      </p:sp>
    </p:spTree>
    <p:extLst>
      <p:ext uri="{BB962C8B-B14F-4D97-AF65-F5344CB8AC3E}">
        <p14:creationId xmlns:p14="http://schemas.microsoft.com/office/powerpoint/2010/main" val="361845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2D5F-9DEB-3F49-AC0E-C026AA739645}"/>
              </a:ext>
            </a:extLst>
          </p:cNvPr>
          <p:cNvSpPr>
            <a:spLocks noGrp="1"/>
          </p:cNvSpPr>
          <p:nvPr>
            <p:ph type="title"/>
          </p:nvPr>
        </p:nvSpPr>
        <p:spPr>
          <a:xfrm>
            <a:off x="655320" y="-204716"/>
            <a:ext cx="5120113" cy="1555805"/>
          </a:xfrm>
        </p:spPr>
        <p:txBody>
          <a:bodyPr>
            <a:normAutofit/>
          </a:bodyPr>
          <a:lstStyle/>
          <a:p>
            <a:r>
              <a:rPr lang="en-US" dirty="0"/>
              <a:t>Prospectus Contents</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A21D79-6B6B-ED49-B3A4-52C41F531D20}"/>
              </a:ext>
            </a:extLst>
          </p:cNvPr>
          <p:cNvSpPr>
            <a:spLocks noGrp="1"/>
          </p:cNvSpPr>
          <p:nvPr>
            <p:ph idx="1"/>
          </p:nvPr>
        </p:nvSpPr>
        <p:spPr>
          <a:xfrm>
            <a:off x="525736" y="1552113"/>
            <a:ext cx="5120113" cy="3462228"/>
          </a:xfrm>
          <a:solidFill>
            <a:schemeClr val="bg1"/>
          </a:solidFill>
        </p:spPr>
        <p:txBody>
          <a:bodyPr>
            <a:noAutofit/>
          </a:bodyPr>
          <a:lstStyle/>
          <a:p>
            <a:r>
              <a:rPr lang="en-US" sz="2000" dirty="0"/>
              <a:t>RAPS Regulatory Convergence</a:t>
            </a:r>
          </a:p>
          <a:p>
            <a:r>
              <a:rPr lang="en-US" sz="2000" dirty="0"/>
              <a:t>Attendee Profile</a:t>
            </a:r>
          </a:p>
          <a:p>
            <a:r>
              <a:rPr lang="en-US" sz="2000" dirty="0"/>
              <a:t>Exhibitor and Sponsor Profile</a:t>
            </a:r>
          </a:p>
          <a:p>
            <a:r>
              <a:rPr lang="en-US" sz="2000" dirty="0"/>
              <a:t>Past Exhibitors</a:t>
            </a:r>
          </a:p>
          <a:p>
            <a:r>
              <a:rPr lang="en-US" sz="2000" dirty="0"/>
              <a:t>Testimonials</a:t>
            </a:r>
          </a:p>
          <a:p>
            <a:r>
              <a:rPr lang="en-US" sz="2000" dirty="0"/>
              <a:t>Sponsorship Opportunities</a:t>
            </a:r>
          </a:p>
          <a:p>
            <a:r>
              <a:rPr lang="en-US" sz="2000" dirty="0"/>
              <a:t>Exhibit Fees and Floorplan</a:t>
            </a:r>
          </a:p>
          <a:p>
            <a:r>
              <a:rPr lang="en-US" sz="2000" dirty="0"/>
              <a:t>Additional Information</a:t>
            </a:r>
          </a:p>
          <a:p>
            <a:r>
              <a:rPr lang="en-US" sz="2000" dirty="0"/>
              <a:t>Important Deadlines</a:t>
            </a:r>
          </a:p>
          <a:p>
            <a:r>
              <a:rPr lang="en-US" sz="2000" dirty="0"/>
              <a:t>Contact Us</a:t>
            </a:r>
          </a:p>
        </p:txBody>
      </p:sp>
      <p:sp>
        <p:nvSpPr>
          <p:cNvPr id="4" name="Slide Number Placeholder 3">
            <a:extLst>
              <a:ext uri="{FF2B5EF4-FFF2-40B4-BE49-F238E27FC236}">
                <a16:creationId xmlns:a16="http://schemas.microsoft.com/office/drawing/2014/main" id="{462F26B4-D6BF-4742-B563-202203B189BB}"/>
              </a:ext>
            </a:extLst>
          </p:cNvPr>
          <p:cNvSpPr>
            <a:spLocks noGrp="1"/>
          </p:cNvSpPr>
          <p:nvPr>
            <p:ph type="sldNum" sz="quarter" idx="12"/>
          </p:nvPr>
        </p:nvSpPr>
        <p:spPr>
          <a:xfrm>
            <a:off x="6941820" y="6356350"/>
            <a:ext cx="1165860" cy="365125"/>
          </a:xfrm>
        </p:spPr>
        <p:txBody>
          <a:bodyPr>
            <a:normAutofit/>
          </a:bodyPr>
          <a:lstStyle/>
          <a:p>
            <a:pPr>
              <a:spcAft>
                <a:spcPts val="600"/>
              </a:spcAft>
            </a:pPr>
            <a:fld id="{051A177F-C77C-884F-9E2B-585A8A6676E9}" type="slidenum">
              <a:rPr lang="en-US" smtClean="0"/>
              <a:pPr>
                <a:spcAft>
                  <a:spcPts val="600"/>
                </a:spcAft>
              </a:pPr>
              <a:t>2</a:t>
            </a:fld>
            <a:endParaRPr lang="en-US"/>
          </a:p>
        </p:txBody>
      </p:sp>
      <p:pic>
        <p:nvPicPr>
          <p:cNvPr id="7" name="Picture 6" descr="L:\Marketing and Publications\650 Public Relations\Images\2014 RAPS Austin photos\2014 RAPS photos by ZB\100D5200\DSC_0029.JPG">
            <a:extLst>
              <a:ext uri="{FF2B5EF4-FFF2-40B4-BE49-F238E27FC236}">
                <a16:creationId xmlns:a16="http://schemas.microsoft.com/office/drawing/2014/main" id="{B7C55435-6582-4667-81E7-CC6FF4B24FA4}"/>
              </a:ext>
            </a:extLst>
          </p:cNvPr>
          <p:cNvPicPr/>
          <p:nvPr/>
        </p:nvPicPr>
        <p:blipFill rotWithShape="1">
          <a:blip r:embed="rId3" cstate="print">
            <a:extLst>
              <a:ext uri="{28A0092B-C50C-407E-A947-70E740481C1C}">
                <a14:useLocalDpi xmlns:a14="http://schemas.microsoft.com/office/drawing/2010/main" val="0"/>
              </a:ext>
            </a:extLst>
          </a:blip>
          <a:srcRect l="31209" r="7343"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863005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28D45-3124-B842-89B8-8DC06084DAA7}"/>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352C025E-8D19-424A-8F9C-1EF3101B736C}"/>
              </a:ext>
            </a:extLst>
          </p:cNvPr>
          <p:cNvSpPr>
            <a:spLocks noGrp="1"/>
          </p:cNvSpPr>
          <p:nvPr>
            <p:ph idx="1"/>
          </p:nvPr>
        </p:nvSpPr>
        <p:spPr/>
        <p:txBody>
          <a:bodyPr>
            <a:normAutofit/>
          </a:bodyPr>
          <a:lstStyle/>
          <a:p>
            <a:pPr marL="457200" lvl="0" indent="0">
              <a:lnSpc>
                <a:spcPct val="100000"/>
              </a:lnSpc>
              <a:spcBef>
                <a:spcPts val="900"/>
              </a:spcBef>
              <a:buNone/>
            </a:pPr>
            <a:r>
              <a:rPr lang="en-US" b="1" dirty="0"/>
              <a:t>ANCILLARY &amp; SATELLITE MEETING SPACE</a:t>
            </a:r>
            <a:br>
              <a:rPr lang="en-US" dirty="0"/>
            </a:br>
            <a:r>
              <a:rPr lang="en-US" dirty="0"/>
              <a:t>Limited space at RAPS’ official hotels may be made available for RAPS exhibitors for ancillary events. Events may not conflict with RAPS programming and are based on a first come, first served basis. Entertainment, meetings or similar activities will not be permitted in hotel rooms or other private or public facilities during hours that conflict with RAPS programming or sponsored  events. Contract hotels will not reserve meeting rooms or function space for anyone during the meeting dates without prior approval from RAPS. Contact Show Management at </a:t>
            </a:r>
            <a:r>
              <a:rPr lang="en-US" dirty="0">
                <a:hlinkClick r:id="rId3"/>
              </a:rPr>
              <a:t>exhibits@raps.org</a:t>
            </a:r>
            <a:r>
              <a:rPr lang="en-US" dirty="0"/>
              <a:t> for more information.</a:t>
            </a:r>
          </a:p>
          <a:p>
            <a:pPr marL="457200" lvl="0" indent="0">
              <a:lnSpc>
                <a:spcPct val="100000"/>
              </a:lnSpc>
              <a:spcBef>
                <a:spcPts val="900"/>
              </a:spcBef>
              <a:buNone/>
            </a:pPr>
            <a:endParaRPr lang="en-US" dirty="0"/>
          </a:p>
        </p:txBody>
      </p:sp>
      <p:sp>
        <p:nvSpPr>
          <p:cNvPr id="4" name="Slide Number Placeholder 3">
            <a:extLst>
              <a:ext uri="{FF2B5EF4-FFF2-40B4-BE49-F238E27FC236}">
                <a16:creationId xmlns:a16="http://schemas.microsoft.com/office/drawing/2014/main" id="{5DAB6556-8E8B-F948-9E02-34C4B87A1D50}"/>
              </a:ext>
            </a:extLst>
          </p:cNvPr>
          <p:cNvSpPr>
            <a:spLocks noGrp="1"/>
          </p:cNvSpPr>
          <p:nvPr>
            <p:ph type="sldNum" sz="quarter" idx="12"/>
          </p:nvPr>
        </p:nvSpPr>
        <p:spPr/>
        <p:txBody>
          <a:bodyPr/>
          <a:lstStyle/>
          <a:p>
            <a:fld id="{051A177F-C77C-884F-9E2B-585A8A6676E9}" type="slidenum">
              <a:rPr lang="en-US" smtClean="0"/>
              <a:t>20</a:t>
            </a:fld>
            <a:endParaRPr lang="en-US"/>
          </a:p>
        </p:txBody>
      </p:sp>
    </p:spTree>
    <p:extLst>
      <p:ext uri="{BB962C8B-B14F-4D97-AF65-F5344CB8AC3E}">
        <p14:creationId xmlns:p14="http://schemas.microsoft.com/office/powerpoint/2010/main" val="417218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CA3C-3726-CA42-8E2A-9070A8E088C3}"/>
              </a:ext>
            </a:extLst>
          </p:cNvPr>
          <p:cNvSpPr>
            <a:spLocks noGrp="1"/>
          </p:cNvSpPr>
          <p:nvPr>
            <p:ph type="title"/>
          </p:nvPr>
        </p:nvSpPr>
        <p:spPr/>
        <p:txBody>
          <a:bodyPr/>
          <a:lstStyle/>
          <a:p>
            <a:r>
              <a:rPr lang="en-US" dirty="0"/>
              <a:t>Exhibitor and Sponsor Timeline</a:t>
            </a:r>
          </a:p>
        </p:txBody>
      </p:sp>
      <p:sp>
        <p:nvSpPr>
          <p:cNvPr id="3" name="Content Placeholder 2">
            <a:extLst>
              <a:ext uri="{FF2B5EF4-FFF2-40B4-BE49-F238E27FC236}">
                <a16:creationId xmlns:a16="http://schemas.microsoft.com/office/drawing/2014/main" id="{27AEF05D-08C4-7F4B-B2A7-C0F172E2C2C0}"/>
              </a:ext>
            </a:extLst>
          </p:cNvPr>
          <p:cNvSpPr>
            <a:spLocks noGrp="1"/>
          </p:cNvSpPr>
          <p:nvPr>
            <p:ph idx="1"/>
          </p:nvPr>
        </p:nvSpPr>
        <p:spPr>
          <a:xfrm>
            <a:off x="838200" y="1428614"/>
            <a:ext cx="10515600" cy="5091456"/>
          </a:xfrm>
        </p:spPr>
        <p:txBody>
          <a:bodyPr>
            <a:normAutofit/>
          </a:bodyPr>
          <a:lstStyle/>
          <a:p>
            <a:pPr marL="0" indent="0">
              <a:buNone/>
            </a:pPr>
            <a:r>
              <a:rPr lang="en-US" b="1" dirty="0"/>
              <a:t>March 2019</a:t>
            </a:r>
          </a:p>
          <a:p>
            <a:r>
              <a:rPr lang="en-US" dirty="0"/>
              <a:t>Final payment due for booths pre-selected at Convergence</a:t>
            </a:r>
          </a:p>
          <a:p>
            <a:r>
              <a:rPr lang="en-US" dirty="0"/>
              <a:t>Reduced booth fee deadline</a:t>
            </a:r>
          </a:p>
          <a:p>
            <a:pPr marL="0" indent="0">
              <a:buNone/>
            </a:pPr>
            <a:r>
              <a:rPr lang="en-US" b="1" dirty="0"/>
              <a:t>May 2019 - </a:t>
            </a:r>
            <a:r>
              <a:rPr lang="en-US" dirty="0"/>
              <a:t>Booth cancellation deadline</a:t>
            </a:r>
          </a:p>
          <a:p>
            <a:pPr marL="0" indent="0">
              <a:buNone/>
            </a:pPr>
            <a:r>
              <a:rPr lang="en-US" b="1" dirty="0"/>
              <a:t>June 2019 - </a:t>
            </a:r>
            <a:r>
              <a:rPr lang="en-US" dirty="0"/>
              <a:t>Company description deadline</a:t>
            </a:r>
          </a:p>
          <a:p>
            <a:pPr marL="0" indent="0">
              <a:buNone/>
            </a:pPr>
            <a:r>
              <a:rPr lang="en-US" b="1" dirty="0"/>
              <a:t>July 2019 - </a:t>
            </a:r>
            <a:r>
              <a:rPr lang="en-US" dirty="0"/>
              <a:t>Ancillary space request deadline</a:t>
            </a:r>
          </a:p>
          <a:p>
            <a:pPr marL="0" indent="0">
              <a:buNone/>
            </a:pPr>
            <a:r>
              <a:rPr lang="en-US" b="1" dirty="0"/>
              <a:t>September 2019</a:t>
            </a:r>
          </a:p>
          <a:p>
            <a:r>
              <a:rPr lang="en-US" dirty="0"/>
              <a:t>Sunday, 22 September – move in day; hall opens at 5:45 pm</a:t>
            </a:r>
          </a:p>
          <a:p>
            <a:r>
              <a:rPr lang="en-US" dirty="0"/>
              <a:t>Tuesday, 24 September – move out; hall closes at 4:00 pm</a:t>
            </a:r>
          </a:p>
          <a:p>
            <a:pPr marL="0" indent="0" algn="r">
              <a:buNone/>
            </a:pPr>
            <a:r>
              <a:rPr lang="en-US" sz="2100" i="1" dirty="0"/>
              <a:t>*All dates and times are subject to change.</a:t>
            </a:r>
          </a:p>
        </p:txBody>
      </p:sp>
      <p:sp>
        <p:nvSpPr>
          <p:cNvPr id="4" name="Slide Number Placeholder 3">
            <a:extLst>
              <a:ext uri="{FF2B5EF4-FFF2-40B4-BE49-F238E27FC236}">
                <a16:creationId xmlns:a16="http://schemas.microsoft.com/office/drawing/2014/main" id="{3C89E31E-D438-6244-A9A6-CCBE7032CF5E}"/>
              </a:ext>
            </a:extLst>
          </p:cNvPr>
          <p:cNvSpPr>
            <a:spLocks noGrp="1"/>
          </p:cNvSpPr>
          <p:nvPr>
            <p:ph type="sldNum" sz="quarter" idx="12"/>
          </p:nvPr>
        </p:nvSpPr>
        <p:spPr/>
        <p:txBody>
          <a:bodyPr/>
          <a:lstStyle/>
          <a:p>
            <a:fld id="{051A177F-C77C-884F-9E2B-585A8A6676E9}" type="slidenum">
              <a:rPr lang="en-US" smtClean="0"/>
              <a:t>21</a:t>
            </a:fld>
            <a:endParaRPr lang="en-US"/>
          </a:p>
        </p:txBody>
      </p:sp>
    </p:spTree>
    <p:extLst>
      <p:ext uri="{BB962C8B-B14F-4D97-AF65-F5344CB8AC3E}">
        <p14:creationId xmlns:p14="http://schemas.microsoft.com/office/powerpoint/2010/main" val="24573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A03D-52A6-3B4A-A570-BC14D560061C}"/>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CDB826A7-9880-D445-9339-3AB2891A1514}"/>
              </a:ext>
            </a:extLst>
          </p:cNvPr>
          <p:cNvSpPr>
            <a:spLocks noGrp="1"/>
          </p:cNvSpPr>
          <p:nvPr>
            <p:ph idx="1"/>
          </p:nvPr>
        </p:nvSpPr>
        <p:spPr/>
        <p:txBody>
          <a:bodyPr>
            <a:normAutofit fontScale="92500" lnSpcReduction="20000"/>
          </a:bodyPr>
          <a:lstStyle/>
          <a:p>
            <a:pPr marL="0" indent="0">
              <a:buNone/>
            </a:pPr>
            <a:r>
              <a:rPr lang="en-US" b="1" dirty="0"/>
              <a:t>Exhibits/Sponsorships</a:t>
            </a:r>
          </a:p>
          <a:p>
            <a:pPr marL="0" indent="0">
              <a:buNone/>
            </a:pPr>
            <a:r>
              <a:rPr lang="en-US" dirty="0"/>
              <a:t>Leslie </a:t>
            </a:r>
            <a:r>
              <a:rPr lang="en-US" dirty="0" err="1"/>
              <a:t>LeGrande</a:t>
            </a:r>
            <a:r>
              <a:rPr lang="en-US" dirty="0"/>
              <a:t>, RAPS Sales Executive</a:t>
            </a:r>
          </a:p>
          <a:p>
            <a:pPr marL="0" indent="0">
              <a:buNone/>
            </a:pPr>
            <a:r>
              <a:rPr lang="en-US" dirty="0"/>
              <a:t>+1 301 770 2920, ext. 221</a:t>
            </a:r>
          </a:p>
          <a:p>
            <a:pPr marL="0" indent="0">
              <a:buNone/>
            </a:pPr>
            <a:r>
              <a:rPr lang="en-US" dirty="0" err="1"/>
              <a:t>exhibits@raps.org</a:t>
            </a:r>
            <a:endParaRPr lang="en-US" dirty="0"/>
          </a:p>
          <a:p>
            <a:pPr marL="0" indent="0">
              <a:buNone/>
            </a:pPr>
            <a:r>
              <a:rPr lang="en-US" dirty="0" err="1"/>
              <a:t>llegrande@raps.org</a:t>
            </a:r>
            <a:endParaRPr lang="en-US" dirty="0"/>
          </a:p>
          <a:p>
            <a:pPr marL="0" indent="0">
              <a:buNone/>
            </a:pPr>
            <a:endParaRPr lang="en-US" dirty="0"/>
          </a:p>
          <a:p>
            <a:pPr marL="0" indent="0">
              <a:buNone/>
            </a:pPr>
            <a:r>
              <a:rPr lang="en-US" b="1" dirty="0"/>
              <a:t>Program Advertising </a:t>
            </a:r>
          </a:p>
          <a:p>
            <a:pPr marL="0" indent="0">
              <a:buNone/>
            </a:pPr>
            <a:r>
              <a:rPr lang="en-US" dirty="0" err="1"/>
              <a:t>Tabbetha</a:t>
            </a:r>
            <a:r>
              <a:rPr lang="en-US" dirty="0"/>
              <a:t> Marron</a:t>
            </a:r>
          </a:p>
          <a:p>
            <a:pPr marL="0" indent="0">
              <a:buNone/>
            </a:pPr>
            <a:r>
              <a:rPr lang="en-US" dirty="0"/>
              <a:t>Account Executive, MCI | USA</a:t>
            </a:r>
          </a:p>
          <a:p>
            <a:pPr marL="0" indent="0">
              <a:buNone/>
            </a:pPr>
            <a:r>
              <a:rPr lang="en-US" dirty="0"/>
              <a:t>+1 410 584 1989</a:t>
            </a:r>
          </a:p>
          <a:p>
            <a:pPr marL="0" indent="0">
              <a:buNone/>
            </a:pPr>
            <a:r>
              <a:rPr lang="en-US" dirty="0" err="1"/>
              <a:t>tabbetha.marron@mci-group.com</a:t>
            </a:r>
            <a:endParaRPr lang="en-US" dirty="0"/>
          </a:p>
        </p:txBody>
      </p:sp>
      <p:sp>
        <p:nvSpPr>
          <p:cNvPr id="4" name="Slide Number Placeholder 3">
            <a:extLst>
              <a:ext uri="{FF2B5EF4-FFF2-40B4-BE49-F238E27FC236}">
                <a16:creationId xmlns:a16="http://schemas.microsoft.com/office/drawing/2014/main" id="{5F71EBAC-7823-0C46-8459-0F7542F82FA5}"/>
              </a:ext>
            </a:extLst>
          </p:cNvPr>
          <p:cNvSpPr>
            <a:spLocks noGrp="1"/>
          </p:cNvSpPr>
          <p:nvPr>
            <p:ph type="sldNum" sz="quarter" idx="12"/>
          </p:nvPr>
        </p:nvSpPr>
        <p:spPr/>
        <p:txBody>
          <a:bodyPr/>
          <a:lstStyle/>
          <a:p>
            <a:fld id="{051A177F-C77C-884F-9E2B-585A8A6676E9}" type="slidenum">
              <a:rPr lang="en-US" smtClean="0"/>
              <a:t>22</a:t>
            </a:fld>
            <a:endParaRPr lang="en-US"/>
          </a:p>
        </p:txBody>
      </p:sp>
    </p:spTree>
    <p:extLst>
      <p:ext uri="{BB962C8B-B14F-4D97-AF65-F5344CB8AC3E}">
        <p14:creationId xmlns:p14="http://schemas.microsoft.com/office/powerpoint/2010/main" val="300206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D399-2130-E843-A073-CEE730D96003}"/>
              </a:ext>
            </a:extLst>
          </p:cNvPr>
          <p:cNvSpPr>
            <a:spLocks noGrp="1"/>
          </p:cNvSpPr>
          <p:nvPr>
            <p:ph type="title"/>
          </p:nvPr>
        </p:nvSpPr>
        <p:spPr/>
        <p:txBody>
          <a:bodyPr>
            <a:normAutofit/>
          </a:bodyPr>
          <a:lstStyle/>
          <a:p>
            <a:r>
              <a:rPr lang="en-US" dirty="0"/>
              <a:t>Welcome to Your Regulatory Meeting Place</a:t>
            </a:r>
          </a:p>
        </p:txBody>
      </p:sp>
      <p:sp>
        <p:nvSpPr>
          <p:cNvPr id="3" name="Content Placeholder 2">
            <a:extLst>
              <a:ext uri="{FF2B5EF4-FFF2-40B4-BE49-F238E27FC236}">
                <a16:creationId xmlns:a16="http://schemas.microsoft.com/office/drawing/2014/main" id="{D7F4541D-7FB5-8649-846F-0CD5CDC9B057}"/>
              </a:ext>
            </a:extLst>
          </p:cNvPr>
          <p:cNvSpPr>
            <a:spLocks noGrp="1"/>
          </p:cNvSpPr>
          <p:nvPr>
            <p:ph idx="1"/>
          </p:nvPr>
        </p:nvSpPr>
        <p:spPr>
          <a:xfrm>
            <a:off x="838199" y="1543665"/>
            <a:ext cx="10815735" cy="3821438"/>
          </a:xfrm>
        </p:spPr>
        <p:txBody>
          <a:bodyPr>
            <a:normAutofit/>
          </a:bodyPr>
          <a:lstStyle/>
          <a:p>
            <a:pPr marL="0" indent="0">
              <a:buNone/>
            </a:pPr>
            <a:r>
              <a:rPr lang="en-US" sz="2400" dirty="0"/>
              <a:t>The Regulatory Affairs Professionals Society (RAPS) delivers the largest, most engaged community for regulatory professionals—RAPS Regulatory Convergence. </a:t>
            </a:r>
          </a:p>
          <a:p>
            <a:pPr marL="0" indent="0">
              <a:buNone/>
            </a:pPr>
            <a:r>
              <a:rPr lang="en-US" sz="2400" dirty="0"/>
              <a:t>Convergence is a premier event for access to more than 2,000 regulatory professionals working in the medical device, pharmaceutical and biotech industries. In addition to working in submissions and compliance, our attendees play integral roles in every stage of the healthcare product lifecycle including development, distribution, marketing and post-market surveillance. </a:t>
            </a:r>
          </a:p>
          <a:p>
            <a:pPr marL="0" indent="0">
              <a:buNone/>
            </a:pPr>
            <a:r>
              <a:rPr lang="en-US" sz="2400" dirty="0"/>
              <a:t>Convergence delivers focused learning, visionary road-maps and optimal networking with like-minded professionals.</a:t>
            </a:r>
          </a:p>
        </p:txBody>
      </p:sp>
      <p:sp>
        <p:nvSpPr>
          <p:cNvPr id="4" name="Slide Number Placeholder 3">
            <a:extLst>
              <a:ext uri="{FF2B5EF4-FFF2-40B4-BE49-F238E27FC236}">
                <a16:creationId xmlns:a16="http://schemas.microsoft.com/office/drawing/2014/main" id="{CC9EAE31-F80A-BC46-80FA-E8165E55202D}"/>
              </a:ext>
            </a:extLst>
          </p:cNvPr>
          <p:cNvSpPr>
            <a:spLocks noGrp="1"/>
          </p:cNvSpPr>
          <p:nvPr>
            <p:ph type="sldNum" sz="quarter" idx="12"/>
          </p:nvPr>
        </p:nvSpPr>
        <p:spPr/>
        <p:txBody>
          <a:bodyPr/>
          <a:lstStyle/>
          <a:p>
            <a:fld id="{051A177F-C77C-884F-9E2B-585A8A6676E9}" type="slidenum">
              <a:rPr lang="en-US" smtClean="0"/>
              <a:t>3</a:t>
            </a:fld>
            <a:endParaRPr lang="en-US" dirty="0"/>
          </a:p>
        </p:txBody>
      </p:sp>
    </p:spTree>
    <p:extLst>
      <p:ext uri="{BB962C8B-B14F-4D97-AF65-F5344CB8AC3E}">
        <p14:creationId xmlns:p14="http://schemas.microsoft.com/office/powerpoint/2010/main" val="950261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6EE2-E6AB-EF45-BE79-A4BA0048D854}"/>
              </a:ext>
            </a:extLst>
          </p:cNvPr>
          <p:cNvSpPr>
            <a:spLocks noGrp="1"/>
          </p:cNvSpPr>
          <p:nvPr>
            <p:ph type="title"/>
          </p:nvPr>
        </p:nvSpPr>
        <p:spPr/>
        <p:txBody>
          <a:bodyPr/>
          <a:lstStyle/>
          <a:p>
            <a:r>
              <a:rPr lang="en-US" dirty="0"/>
              <a:t>Welcome to Your Regulatory Meeting Place</a:t>
            </a:r>
          </a:p>
        </p:txBody>
      </p:sp>
      <p:sp>
        <p:nvSpPr>
          <p:cNvPr id="4" name="Slide Number Placeholder 3">
            <a:extLst>
              <a:ext uri="{FF2B5EF4-FFF2-40B4-BE49-F238E27FC236}">
                <a16:creationId xmlns:a16="http://schemas.microsoft.com/office/drawing/2014/main" id="{9EF72D98-6F8E-604F-BFF9-A77656F0C195}"/>
              </a:ext>
            </a:extLst>
          </p:cNvPr>
          <p:cNvSpPr>
            <a:spLocks noGrp="1"/>
          </p:cNvSpPr>
          <p:nvPr>
            <p:ph type="sldNum" sz="quarter" idx="12"/>
          </p:nvPr>
        </p:nvSpPr>
        <p:spPr/>
        <p:txBody>
          <a:bodyPr/>
          <a:lstStyle/>
          <a:p>
            <a:fld id="{051A177F-C77C-884F-9E2B-585A8A6676E9}" type="slidenum">
              <a:rPr lang="en-US" smtClean="0"/>
              <a:t>4</a:t>
            </a:fld>
            <a:endParaRPr lang="en-US" dirty="0"/>
          </a:p>
        </p:txBody>
      </p:sp>
      <p:graphicFrame>
        <p:nvGraphicFramePr>
          <p:cNvPr id="5" name="Diagram 4">
            <a:extLst>
              <a:ext uri="{FF2B5EF4-FFF2-40B4-BE49-F238E27FC236}">
                <a16:creationId xmlns:a16="http://schemas.microsoft.com/office/drawing/2014/main" id="{92CCE782-C719-4DF4-BA18-1E47C92BB4A4}"/>
              </a:ext>
            </a:extLst>
          </p:cNvPr>
          <p:cNvGraphicFramePr/>
          <p:nvPr>
            <p:extLst>
              <p:ext uri="{D42A27DB-BD31-4B8C-83A1-F6EECF244321}">
                <p14:modId xmlns:p14="http://schemas.microsoft.com/office/powerpoint/2010/main" val="862108833"/>
              </p:ext>
            </p:extLst>
          </p:nvPr>
        </p:nvGraphicFramePr>
        <p:xfrm>
          <a:off x="1546619" y="117307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927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853C-83F0-4889-BDD6-DDC72197C636}"/>
              </a:ext>
            </a:extLst>
          </p:cNvPr>
          <p:cNvSpPr>
            <a:spLocks noGrp="1"/>
          </p:cNvSpPr>
          <p:nvPr>
            <p:ph type="title"/>
          </p:nvPr>
        </p:nvSpPr>
        <p:spPr/>
        <p:txBody>
          <a:bodyPr/>
          <a:lstStyle/>
          <a:p>
            <a:r>
              <a:rPr lang="en-US" dirty="0"/>
              <a:t>Attendee Profile</a:t>
            </a:r>
          </a:p>
        </p:txBody>
      </p:sp>
      <p:sp>
        <p:nvSpPr>
          <p:cNvPr id="3" name="Content Placeholder 2">
            <a:extLst>
              <a:ext uri="{FF2B5EF4-FFF2-40B4-BE49-F238E27FC236}">
                <a16:creationId xmlns:a16="http://schemas.microsoft.com/office/drawing/2014/main" id="{DEA3A2C4-1588-48DE-A98D-31D134AA92D7}"/>
              </a:ext>
            </a:extLst>
          </p:cNvPr>
          <p:cNvSpPr>
            <a:spLocks noGrp="1"/>
          </p:cNvSpPr>
          <p:nvPr>
            <p:ph idx="1"/>
          </p:nvPr>
        </p:nvSpPr>
        <p:spPr>
          <a:xfrm>
            <a:off x="779206" y="1752397"/>
            <a:ext cx="4166420" cy="4064203"/>
          </a:xfrm>
        </p:spPr>
        <p:txBody>
          <a:bodyPr>
            <a:normAutofit/>
          </a:bodyPr>
          <a:lstStyle/>
          <a:p>
            <a:pPr marL="0" indent="0">
              <a:buNone/>
            </a:pPr>
            <a:r>
              <a:rPr lang="en-US" sz="2000" dirty="0"/>
              <a:t>Convergence is the premier event for access to regulatory professionals working in the medical device, pharmaceutical and biotech industries. In addition to working in submissions and compliance, they play integral roles in every stage of the healthcare product lifecycle including development, distribution, marketing and post-market surveillance.</a:t>
            </a:r>
          </a:p>
          <a:p>
            <a:pPr marL="0" indent="0">
              <a:buNone/>
            </a:pPr>
            <a:r>
              <a:rPr lang="en-US" sz="2000" dirty="0"/>
              <a:t>Nearly half of our 2018 attendees visited the Regulatory Convergence for the first time!</a:t>
            </a:r>
          </a:p>
        </p:txBody>
      </p:sp>
      <p:sp>
        <p:nvSpPr>
          <p:cNvPr id="4" name="Slide Number Placeholder 3">
            <a:extLst>
              <a:ext uri="{FF2B5EF4-FFF2-40B4-BE49-F238E27FC236}">
                <a16:creationId xmlns:a16="http://schemas.microsoft.com/office/drawing/2014/main" id="{6D334AFE-759A-4570-8CC8-AFF863882473}"/>
              </a:ext>
            </a:extLst>
          </p:cNvPr>
          <p:cNvSpPr>
            <a:spLocks noGrp="1"/>
          </p:cNvSpPr>
          <p:nvPr>
            <p:ph type="sldNum" sz="quarter" idx="12"/>
          </p:nvPr>
        </p:nvSpPr>
        <p:spPr/>
        <p:txBody>
          <a:bodyPr/>
          <a:lstStyle/>
          <a:p>
            <a:fld id="{051A177F-C77C-884F-9E2B-585A8A6676E9}" type="slidenum">
              <a:rPr lang="en-US" smtClean="0"/>
              <a:t>5</a:t>
            </a:fld>
            <a:endParaRPr lang="en-US"/>
          </a:p>
        </p:txBody>
      </p:sp>
      <p:pic>
        <p:nvPicPr>
          <p:cNvPr id="11" name="Picture 10">
            <a:extLst>
              <a:ext uri="{FF2B5EF4-FFF2-40B4-BE49-F238E27FC236}">
                <a16:creationId xmlns:a16="http://schemas.microsoft.com/office/drawing/2014/main" id="{34801728-95EE-4941-8841-84A4656B95AE}"/>
              </a:ext>
            </a:extLst>
          </p:cNvPr>
          <p:cNvPicPr>
            <a:picLocks noChangeAspect="1"/>
          </p:cNvPicPr>
          <p:nvPr/>
        </p:nvPicPr>
        <p:blipFill>
          <a:blip r:embed="rId2"/>
          <a:stretch>
            <a:fillRect/>
          </a:stretch>
        </p:blipFill>
        <p:spPr>
          <a:xfrm>
            <a:off x="8313672" y="1320459"/>
            <a:ext cx="3315432" cy="4205934"/>
          </a:xfrm>
          <a:prstGeom prst="rect">
            <a:avLst/>
          </a:prstGeom>
        </p:spPr>
      </p:pic>
      <p:pic>
        <p:nvPicPr>
          <p:cNvPr id="14" name="Picture 13">
            <a:extLst>
              <a:ext uri="{FF2B5EF4-FFF2-40B4-BE49-F238E27FC236}">
                <a16:creationId xmlns:a16="http://schemas.microsoft.com/office/drawing/2014/main" id="{AAC504A4-72A8-4688-9185-C9B6536D066D}"/>
              </a:ext>
            </a:extLst>
          </p:cNvPr>
          <p:cNvPicPr>
            <a:picLocks noChangeAspect="1"/>
          </p:cNvPicPr>
          <p:nvPr/>
        </p:nvPicPr>
        <p:blipFill>
          <a:blip r:embed="rId3"/>
          <a:stretch>
            <a:fillRect/>
          </a:stretch>
        </p:blipFill>
        <p:spPr>
          <a:xfrm>
            <a:off x="5437238" y="1585930"/>
            <a:ext cx="2518932" cy="3159434"/>
          </a:xfrm>
          <a:prstGeom prst="rect">
            <a:avLst/>
          </a:prstGeom>
        </p:spPr>
      </p:pic>
      <p:sp>
        <p:nvSpPr>
          <p:cNvPr id="7" name="TextBox 6">
            <a:extLst>
              <a:ext uri="{FF2B5EF4-FFF2-40B4-BE49-F238E27FC236}">
                <a16:creationId xmlns:a16="http://schemas.microsoft.com/office/drawing/2014/main" id="{F3176E79-D6E1-4A46-8727-FB000DFEC37C}"/>
              </a:ext>
            </a:extLst>
          </p:cNvPr>
          <p:cNvSpPr txBox="1"/>
          <p:nvPr/>
        </p:nvSpPr>
        <p:spPr>
          <a:xfrm>
            <a:off x="6637432" y="2596396"/>
            <a:ext cx="3783330" cy="923330"/>
          </a:xfrm>
          <a:prstGeom prst="rect">
            <a:avLst/>
          </a:prstGeom>
          <a:solidFill>
            <a:srgbClr val="92D050"/>
          </a:solidFill>
        </p:spPr>
        <p:txBody>
          <a:bodyPr wrap="square" rtlCol="0">
            <a:spAutoFit/>
          </a:bodyPr>
          <a:lstStyle/>
          <a:p>
            <a:r>
              <a:rPr lang="en-US" sz="5400" dirty="0"/>
              <a:t>Add charts</a:t>
            </a:r>
          </a:p>
        </p:txBody>
      </p:sp>
    </p:spTree>
    <p:extLst>
      <p:ext uri="{BB962C8B-B14F-4D97-AF65-F5344CB8AC3E}">
        <p14:creationId xmlns:p14="http://schemas.microsoft.com/office/powerpoint/2010/main" val="1384498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874F-B21F-4F9E-A0B4-860549CC7109}"/>
              </a:ext>
            </a:extLst>
          </p:cNvPr>
          <p:cNvSpPr>
            <a:spLocks noGrp="1"/>
          </p:cNvSpPr>
          <p:nvPr>
            <p:ph type="title"/>
          </p:nvPr>
        </p:nvSpPr>
        <p:spPr/>
        <p:txBody>
          <a:bodyPr/>
          <a:lstStyle/>
          <a:p>
            <a:r>
              <a:rPr lang="en-US" dirty="0"/>
              <a:t>Exhibitor and Sponsor Profile</a:t>
            </a:r>
          </a:p>
        </p:txBody>
      </p:sp>
      <p:sp>
        <p:nvSpPr>
          <p:cNvPr id="3" name="Content Placeholder 2">
            <a:extLst>
              <a:ext uri="{FF2B5EF4-FFF2-40B4-BE49-F238E27FC236}">
                <a16:creationId xmlns:a16="http://schemas.microsoft.com/office/drawing/2014/main" id="{18B21513-76A5-451D-8986-EE323A3981D3}"/>
              </a:ext>
            </a:extLst>
          </p:cNvPr>
          <p:cNvSpPr>
            <a:spLocks noGrp="1"/>
          </p:cNvSpPr>
          <p:nvPr>
            <p:ph idx="1"/>
          </p:nvPr>
        </p:nvSpPr>
        <p:spPr>
          <a:xfrm>
            <a:off x="838200" y="1514168"/>
            <a:ext cx="10134600" cy="1101213"/>
          </a:xfrm>
        </p:spPr>
        <p:txBody>
          <a:bodyPr>
            <a:normAutofit fontScale="92500" lnSpcReduction="10000"/>
          </a:bodyPr>
          <a:lstStyle/>
          <a:p>
            <a:pPr marL="0" indent="0">
              <a:buNone/>
            </a:pPr>
            <a:r>
              <a:rPr lang="en-US" dirty="0"/>
              <a:t>Over 130 companies across multiple industries exhibit at Convergence, making it the largest gathering of partners and suppliers for the regulatory affairs community.</a:t>
            </a:r>
          </a:p>
        </p:txBody>
      </p:sp>
      <p:sp>
        <p:nvSpPr>
          <p:cNvPr id="4" name="Slide Number Placeholder 3">
            <a:extLst>
              <a:ext uri="{FF2B5EF4-FFF2-40B4-BE49-F238E27FC236}">
                <a16:creationId xmlns:a16="http://schemas.microsoft.com/office/drawing/2014/main" id="{511B356E-850B-4287-8E9F-3AAFB6D90EFC}"/>
              </a:ext>
            </a:extLst>
          </p:cNvPr>
          <p:cNvSpPr>
            <a:spLocks noGrp="1"/>
          </p:cNvSpPr>
          <p:nvPr>
            <p:ph type="sldNum" sz="quarter" idx="12"/>
          </p:nvPr>
        </p:nvSpPr>
        <p:spPr/>
        <p:txBody>
          <a:bodyPr/>
          <a:lstStyle/>
          <a:p>
            <a:fld id="{051A177F-C77C-884F-9E2B-585A8A6676E9}" type="slidenum">
              <a:rPr lang="en-US" smtClean="0"/>
              <a:t>6</a:t>
            </a:fld>
            <a:endParaRPr lang="en-US" dirty="0"/>
          </a:p>
        </p:txBody>
      </p:sp>
      <p:graphicFrame>
        <p:nvGraphicFramePr>
          <p:cNvPr id="6" name="Table 5">
            <a:extLst>
              <a:ext uri="{FF2B5EF4-FFF2-40B4-BE49-F238E27FC236}">
                <a16:creationId xmlns:a16="http://schemas.microsoft.com/office/drawing/2014/main" id="{D40CA57A-77CF-4606-97A7-769E6E804222}"/>
              </a:ext>
            </a:extLst>
          </p:cNvPr>
          <p:cNvGraphicFramePr>
            <a:graphicFrameLocks noGrp="1"/>
          </p:cNvGraphicFramePr>
          <p:nvPr>
            <p:extLst>
              <p:ext uri="{D42A27DB-BD31-4B8C-83A1-F6EECF244321}">
                <p14:modId xmlns:p14="http://schemas.microsoft.com/office/powerpoint/2010/main" val="2109018328"/>
              </p:ext>
            </p:extLst>
          </p:nvPr>
        </p:nvGraphicFramePr>
        <p:xfrm>
          <a:off x="786765" y="2829232"/>
          <a:ext cx="10618470" cy="2651760"/>
        </p:xfrm>
        <a:graphic>
          <a:graphicData uri="http://schemas.openxmlformats.org/drawingml/2006/table">
            <a:tbl>
              <a:tblPr bandRow="1">
                <a:tableStyleId>{5C22544A-7EE6-4342-B048-85BDC9FD1C3A}</a:tableStyleId>
              </a:tblPr>
              <a:tblGrid>
                <a:gridCol w="4471035">
                  <a:extLst>
                    <a:ext uri="{9D8B030D-6E8A-4147-A177-3AD203B41FA5}">
                      <a16:colId xmlns:a16="http://schemas.microsoft.com/office/drawing/2014/main" val="194809273"/>
                    </a:ext>
                  </a:extLst>
                </a:gridCol>
                <a:gridCol w="6147435">
                  <a:extLst>
                    <a:ext uri="{9D8B030D-6E8A-4147-A177-3AD203B41FA5}">
                      <a16:colId xmlns:a16="http://schemas.microsoft.com/office/drawing/2014/main" val="1727165054"/>
                    </a:ext>
                  </a:extLst>
                </a:gridCol>
              </a:tblGrid>
              <a:tr h="1895713">
                <a:tc>
                  <a:txBody>
                    <a:bodyPr/>
                    <a:lstStyle/>
                    <a:p>
                      <a:pPr algn="ctr"/>
                      <a:endParaRPr lang="en-US" sz="2800" b="1" dirty="0">
                        <a:solidFill>
                          <a:schemeClr val="bg1"/>
                        </a:solidFill>
                        <a:latin typeface="Calibri" panose="020F0502020204030204" pitchFamily="34" charset="0"/>
                        <a:ea typeface="Calibri" panose="020F0502020204030204" pitchFamily="34" charset="0"/>
                      </a:endParaRPr>
                    </a:p>
                    <a:p>
                      <a:pPr algn="ctr"/>
                      <a:r>
                        <a:rPr lang="en-US" sz="2800" b="1" dirty="0">
                          <a:solidFill>
                            <a:schemeClr val="bg1"/>
                          </a:solidFill>
                          <a:latin typeface="Calibri" panose="020F0502020204030204" pitchFamily="34" charset="0"/>
                          <a:ea typeface="Calibri" panose="020F0502020204030204" pitchFamily="34" charset="0"/>
                        </a:rPr>
                        <a:t>Consultants</a:t>
                      </a:r>
                    </a:p>
                    <a:p>
                      <a:pPr algn="ctr"/>
                      <a:r>
                        <a:rPr lang="en-US" sz="2800" b="1" dirty="0">
                          <a:solidFill>
                            <a:schemeClr val="bg1"/>
                          </a:solidFill>
                          <a:latin typeface="Calibri" panose="020F0502020204030204" pitchFamily="34" charset="0"/>
                          <a:ea typeface="Calibri" panose="020F0502020204030204" pitchFamily="34" charset="0"/>
                        </a:rPr>
                        <a:t>CRO’s</a:t>
                      </a:r>
                    </a:p>
                    <a:p>
                      <a:pPr algn="ctr"/>
                      <a:r>
                        <a:rPr lang="en-US" sz="2800" b="1" dirty="0">
                          <a:solidFill>
                            <a:schemeClr val="bg1"/>
                          </a:solidFill>
                          <a:latin typeface="Calibri" panose="020F0502020204030204" pitchFamily="34" charset="0"/>
                          <a:ea typeface="Calibri" panose="020F0502020204030204" pitchFamily="34" charset="0"/>
                        </a:rPr>
                        <a:t>Notified Bodies</a:t>
                      </a:r>
                    </a:p>
                    <a:p>
                      <a:pPr algn="ctr"/>
                      <a:r>
                        <a:rPr lang="en-US" sz="2800" b="1" dirty="0">
                          <a:solidFill>
                            <a:schemeClr val="bg1"/>
                          </a:solidFill>
                          <a:latin typeface="Calibri" panose="020F0502020204030204" pitchFamily="34" charset="0"/>
                          <a:ea typeface="Calibri" panose="020F0502020204030204" pitchFamily="34" charset="0"/>
                        </a:rPr>
                        <a:t>Translation Services</a:t>
                      </a:r>
                    </a:p>
                    <a:p>
                      <a:pPr algn="ctr"/>
                      <a:endParaRPr lang="en-US" sz="2800"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927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chemeClr val="bg1"/>
                        </a:solidFill>
                        <a:latin typeface="Calibri" panose="020F0502020204030204" pitchFamily="34" charset="0"/>
                        <a:ea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Calibri" panose="020F0502020204030204" pitchFamily="34" charset="0"/>
                          <a:ea typeface="Calibri" panose="020F0502020204030204" pitchFamily="34" charset="0"/>
                        </a:rPr>
                        <a:t>Regulatory Intelligence</a:t>
                      </a:r>
                    </a:p>
                    <a:p>
                      <a:pPr algn="ctr"/>
                      <a:r>
                        <a:rPr lang="en-US" sz="2800" b="1" dirty="0">
                          <a:solidFill>
                            <a:schemeClr val="bg1"/>
                          </a:solidFill>
                          <a:latin typeface="Calibri" panose="020F0502020204030204" pitchFamily="34" charset="0"/>
                          <a:ea typeface="Calibri" panose="020F0502020204030204" pitchFamily="34" charset="0"/>
                        </a:rPr>
                        <a:t>Compliance/Regulatory Software</a:t>
                      </a:r>
                    </a:p>
                    <a:p>
                      <a:pPr algn="ctr"/>
                      <a:r>
                        <a:rPr lang="en-US" sz="2800" b="1" dirty="0">
                          <a:solidFill>
                            <a:schemeClr val="bg1"/>
                          </a:solidFill>
                          <a:latin typeface="Calibri" panose="020F0502020204030204" pitchFamily="34" charset="0"/>
                          <a:ea typeface="Calibri" panose="020F0502020204030204" pitchFamily="34" charset="0"/>
                        </a:rPr>
                        <a:t>Talent Acquisition</a:t>
                      </a:r>
                    </a:p>
                    <a:p>
                      <a:pPr algn="ctr"/>
                      <a:r>
                        <a:rPr lang="en-US" sz="2800" b="1" dirty="0">
                          <a:solidFill>
                            <a:schemeClr val="bg1"/>
                          </a:solidFill>
                          <a:latin typeface="Calibri" panose="020F0502020204030204" pitchFamily="34" charset="0"/>
                          <a:ea typeface="Calibri" panose="020F0502020204030204" pitchFamily="34" charset="0"/>
                        </a:rPr>
                        <a:t>Training</a:t>
                      </a:r>
                    </a:p>
                    <a:p>
                      <a:pPr algn="ctr"/>
                      <a:endParaRPr lang="en-US" sz="2800" b="1" dirty="0">
                        <a:solidFill>
                          <a:schemeClr val="bg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92773"/>
                    </a:solidFill>
                  </a:tcPr>
                </a:tc>
                <a:extLst>
                  <a:ext uri="{0D108BD9-81ED-4DB2-BD59-A6C34878D82A}">
                    <a16:rowId xmlns:a16="http://schemas.microsoft.com/office/drawing/2014/main" val="3197099613"/>
                  </a:ext>
                </a:extLst>
              </a:tr>
            </a:tbl>
          </a:graphicData>
        </a:graphic>
      </p:graphicFrame>
    </p:spTree>
    <p:extLst>
      <p:ext uri="{BB962C8B-B14F-4D97-AF65-F5344CB8AC3E}">
        <p14:creationId xmlns:p14="http://schemas.microsoft.com/office/powerpoint/2010/main" val="3017627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578A-06FD-4900-BDD6-2DD1DB048EE0}"/>
              </a:ext>
            </a:extLst>
          </p:cNvPr>
          <p:cNvSpPr>
            <a:spLocks noGrp="1"/>
          </p:cNvSpPr>
          <p:nvPr>
            <p:ph type="title"/>
          </p:nvPr>
        </p:nvSpPr>
        <p:spPr>
          <a:xfrm>
            <a:off x="838200" y="285614"/>
            <a:ext cx="10515600" cy="698362"/>
          </a:xfrm>
        </p:spPr>
        <p:txBody>
          <a:bodyPr>
            <a:normAutofit fontScale="90000"/>
          </a:bodyPr>
          <a:lstStyle/>
          <a:p>
            <a:r>
              <a:rPr lang="en-US"/>
              <a:t>2018 RAPS CONVERGENCE EXHIBITING COMPANIES</a:t>
            </a:r>
            <a:endParaRPr lang="en-US" dirty="0"/>
          </a:p>
        </p:txBody>
      </p:sp>
      <p:sp>
        <p:nvSpPr>
          <p:cNvPr id="4" name="Slide Number Placeholder 3">
            <a:extLst>
              <a:ext uri="{FF2B5EF4-FFF2-40B4-BE49-F238E27FC236}">
                <a16:creationId xmlns:a16="http://schemas.microsoft.com/office/drawing/2014/main" id="{EC826B7F-2FDE-4F70-8305-A86446A745E5}"/>
              </a:ext>
            </a:extLst>
          </p:cNvPr>
          <p:cNvSpPr>
            <a:spLocks noGrp="1"/>
          </p:cNvSpPr>
          <p:nvPr>
            <p:ph type="sldNum" sz="quarter" idx="12"/>
          </p:nvPr>
        </p:nvSpPr>
        <p:spPr>
          <a:xfrm>
            <a:off x="9306337" y="6356350"/>
            <a:ext cx="2743200" cy="365125"/>
          </a:xfrm>
        </p:spPr>
        <p:txBody>
          <a:bodyPr/>
          <a:lstStyle/>
          <a:p>
            <a:fld id="{051A177F-C77C-884F-9E2B-585A8A6676E9}" type="slidenum">
              <a:rPr lang="en-US" smtClean="0"/>
              <a:t>7</a:t>
            </a:fld>
            <a:endParaRPr lang="en-US"/>
          </a:p>
        </p:txBody>
      </p:sp>
      <p:graphicFrame>
        <p:nvGraphicFramePr>
          <p:cNvPr id="8" name="Table 7">
            <a:extLst>
              <a:ext uri="{FF2B5EF4-FFF2-40B4-BE49-F238E27FC236}">
                <a16:creationId xmlns:a16="http://schemas.microsoft.com/office/drawing/2014/main" id="{EC3F8C18-F5C9-4D7F-B75E-CF58AE4EC544}"/>
              </a:ext>
            </a:extLst>
          </p:cNvPr>
          <p:cNvGraphicFramePr>
            <a:graphicFrameLocks noGrp="1"/>
          </p:cNvGraphicFramePr>
          <p:nvPr>
            <p:extLst>
              <p:ext uri="{D42A27DB-BD31-4B8C-83A1-F6EECF244321}">
                <p14:modId xmlns:p14="http://schemas.microsoft.com/office/powerpoint/2010/main" val="3978190603"/>
              </p:ext>
            </p:extLst>
          </p:nvPr>
        </p:nvGraphicFramePr>
        <p:xfrm>
          <a:off x="518160" y="1279525"/>
          <a:ext cx="11155680" cy="4480550"/>
        </p:xfrm>
        <a:graphic>
          <a:graphicData uri="http://schemas.openxmlformats.org/drawingml/2006/table">
            <a:tbl>
              <a:tblPr>
                <a:tableStyleId>{5C22544A-7EE6-4342-B048-85BDC9FD1C3A}</a:tableStyleId>
              </a:tblPr>
              <a:tblGrid>
                <a:gridCol w="1896650">
                  <a:extLst>
                    <a:ext uri="{9D8B030D-6E8A-4147-A177-3AD203B41FA5}">
                      <a16:colId xmlns:a16="http://schemas.microsoft.com/office/drawing/2014/main" val="4069992254"/>
                    </a:ext>
                  </a:extLst>
                </a:gridCol>
                <a:gridCol w="2055484">
                  <a:extLst>
                    <a:ext uri="{9D8B030D-6E8A-4147-A177-3AD203B41FA5}">
                      <a16:colId xmlns:a16="http://schemas.microsoft.com/office/drawing/2014/main" val="2092219326"/>
                    </a:ext>
                  </a:extLst>
                </a:gridCol>
                <a:gridCol w="2214317">
                  <a:extLst>
                    <a:ext uri="{9D8B030D-6E8A-4147-A177-3AD203B41FA5}">
                      <a16:colId xmlns:a16="http://schemas.microsoft.com/office/drawing/2014/main" val="3944209770"/>
                    </a:ext>
                  </a:extLst>
                </a:gridCol>
                <a:gridCol w="2382497">
                  <a:extLst>
                    <a:ext uri="{9D8B030D-6E8A-4147-A177-3AD203B41FA5}">
                      <a16:colId xmlns:a16="http://schemas.microsoft.com/office/drawing/2014/main" val="2023132620"/>
                    </a:ext>
                  </a:extLst>
                </a:gridCol>
                <a:gridCol w="2606732">
                  <a:extLst>
                    <a:ext uri="{9D8B030D-6E8A-4147-A177-3AD203B41FA5}">
                      <a16:colId xmlns:a16="http://schemas.microsoft.com/office/drawing/2014/main" val="1289068111"/>
                    </a:ext>
                  </a:extLst>
                </a:gridCol>
              </a:tblGrid>
              <a:tr h="179222">
                <a:tc>
                  <a:txBody>
                    <a:bodyPr/>
                    <a:lstStyle/>
                    <a:p>
                      <a:pPr algn="l" fontAlgn="t"/>
                      <a:r>
                        <a:rPr lang="en-US" sz="800" u="none" strike="noStrike">
                          <a:effectLst/>
                        </a:rPr>
                        <a:t>3D Communications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CSL Behring</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Intertek Scientific &amp; Regulatory Consultancy</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Northeastern University</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Right Submission</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148316873"/>
                  </a:ext>
                </a:extLst>
              </a:tr>
              <a:tr h="179222">
                <a:tc>
                  <a:txBody>
                    <a:bodyPr/>
                    <a:lstStyle/>
                    <a:p>
                      <a:pPr algn="l" fontAlgn="t"/>
                      <a:r>
                        <a:rPr lang="en-US" sz="800" u="none" strike="noStrike">
                          <a:effectLst/>
                        </a:rPr>
                        <a:t>Abbott</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Cunesoft GmbH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Intrinsik Corp.</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NSAI - National Standards Authority of Ireland</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RIMSYS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858171242"/>
                  </a:ext>
                </a:extLst>
              </a:tr>
              <a:tr h="179222">
                <a:tc>
                  <a:txBody>
                    <a:bodyPr/>
                    <a:lstStyle/>
                    <a:p>
                      <a:pPr algn="l" fontAlgn="t"/>
                      <a:r>
                        <a:rPr lang="en-US" sz="800" u="none" strike="noStrike">
                          <a:effectLst/>
                        </a:rPr>
                        <a:t>Accenture</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DEKRA Certification</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Jazz Pharmaceuticals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NSF Health Sciences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RJR Consulting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4253664599"/>
                  </a:ext>
                </a:extLst>
              </a:tr>
              <a:tr h="179222">
                <a:tc>
                  <a:txBody>
                    <a:bodyPr/>
                    <a:lstStyle/>
                    <a:p>
                      <a:pPr algn="l" fontAlgn="t"/>
                      <a:r>
                        <a:rPr lang="en-US" sz="800" u="none" strike="noStrike">
                          <a:effectLst/>
                        </a:rPr>
                        <a:t>ACUTA LLC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Dora Wirth (Languages) Ltd</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KPMG</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Oriel STAT A MATRIX</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SDSU, Regulatory Science Programs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168581583"/>
                  </a:ext>
                </a:extLst>
              </a:tr>
              <a:tr h="179222">
                <a:tc>
                  <a:txBody>
                    <a:bodyPr/>
                    <a:lstStyle/>
                    <a:p>
                      <a:pPr algn="l" fontAlgn="t"/>
                      <a:r>
                        <a:rPr lang="en-US" sz="800" u="none" strike="noStrike">
                          <a:effectLst/>
                        </a:rPr>
                        <a:t>ALKU</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Dr. Knoell Consult</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dirty="0">
                          <a:effectLst/>
                        </a:rPr>
                        <a:t>Leidos</a:t>
                      </a:r>
                      <a:endParaRPr lang="en-US" sz="800" b="0" i="0" u="none" strike="noStrike" dirty="0">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Pacific Bridge Medical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Schlafender Hase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816245764"/>
                  </a:ext>
                </a:extLst>
              </a:tr>
              <a:tr h="179222">
                <a:tc>
                  <a:txBody>
                    <a:bodyPr/>
                    <a:lstStyle/>
                    <a:p>
                      <a:pPr algn="l" fontAlgn="t"/>
                      <a:r>
                        <a:rPr lang="en-US" sz="800" u="none" strike="noStrike">
                          <a:effectLst/>
                        </a:rPr>
                        <a:t>Altria Client Services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EMD Serono,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LICENSALE.COM</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PageFreezer Software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SFL Regulatory Affairs &amp; Scientific Communication</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918489177"/>
                  </a:ext>
                </a:extLst>
              </a:tr>
              <a:tr h="179222">
                <a:tc>
                  <a:txBody>
                    <a:bodyPr/>
                    <a:lstStyle/>
                    <a:p>
                      <a:pPr algn="l" fontAlgn="t"/>
                      <a:r>
                        <a:rPr lang="en-US" sz="800" u="none" strike="noStrike">
                          <a:effectLst/>
                        </a:rPr>
                        <a:t>American Preclinical Services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Emergo</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Lionbridge Technologies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PAREXEL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SGS North America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425130572"/>
                  </a:ext>
                </a:extLst>
              </a:tr>
              <a:tr h="179222">
                <a:tc>
                  <a:txBody>
                    <a:bodyPr/>
                    <a:lstStyle/>
                    <a:p>
                      <a:pPr algn="l" fontAlgn="t"/>
                      <a:r>
                        <a:rPr lang="en-US" sz="800" u="none" strike="noStrike">
                          <a:effectLst/>
                        </a:rPr>
                        <a:t>AMPLEXOR</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Ennov</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Litera Microsystems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Perigord Life Science Artwork Solutions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ShareVault</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851379312"/>
                  </a:ext>
                </a:extLst>
              </a:tr>
              <a:tr h="179222">
                <a:tc>
                  <a:txBody>
                    <a:bodyPr/>
                    <a:lstStyle/>
                    <a:p>
                      <a:pPr algn="l" fontAlgn="t"/>
                      <a:r>
                        <a:rPr lang="en-US" sz="800" u="none" strike="noStrike">
                          <a:effectLst/>
                        </a:rPr>
                        <a:t>Andaman Medical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it-IT" sz="800" u="none" strike="noStrike">
                          <a:effectLst/>
                        </a:rPr>
                        <a:t>Ente Certificazione Macchine s.r.l.</a:t>
                      </a:r>
                      <a:endParaRPr lang="it-IT"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LORENZ Life Sciences Group</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Pharmaceuticals and Medical Devices Agency</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Sparta Systems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591693251"/>
                  </a:ext>
                </a:extLst>
              </a:tr>
              <a:tr h="179222">
                <a:tc>
                  <a:txBody>
                    <a:bodyPr/>
                    <a:lstStyle/>
                    <a:p>
                      <a:pPr algn="l" fontAlgn="t"/>
                      <a:r>
                        <a:rPr lang="en-US" sz="800" u="none" strike="noStrike">
                          <a:effectLst/>
                        </a:rPr>
                        <a:t>Aquila Solutions, LLC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Evidence Partners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LRQA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PharmaLex GmbH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SPharm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3919794815"/>
                  </a:ext>
                </a:extLst>
              </a:tr>
              <a:tr h="179222">
                <a:tc>
                  <a:txBody>
                    <a:bodyPr/>
                    <a:lstStyle/>
                    <a:p>
                      <a:pPr algn="l" fontAlgn="t"/>
                      <a:r>
                        <a:rPr lang="en-US" sz="800" u="none" strike="noStrike">
                          <a:effectLst/>
                        </a:rPr>
                        <a:t>Arbour Group</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EXTEDO</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MasterControl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Promedica International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Stericycle ExpertSOLUTIONS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759534910"/>
                  </a:ext>
                </a:extLst>
              </a:tr>
              <a:tr h="179222">
                <a:tc>
                  <a:txBody>
                    <a:bodyPr/>
                    <a:lstStyle/>
                    <a:p>
                      <a:pPr algn="l" fontAlgn="t"/>
                      <a:r>
                        <a:rPr lang="en-US" sz="800" u="none" strike="noStrike">
                          <a:effectLst/>
                        </a:rPr>
                        <a:t>Ascent</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Fang Consulting Ltd/Infinity Biomedical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McCarthy Consultant Services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Purdue University</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Stryker</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363185672"/>
                  </a:ext>
                </a:extLst>
              </a:tr>
              <a:tr h="179222">
                <a:tc>
                  <a:txBody>
                    <a:bodyPr/>
                    <a:lstStyle/>
                    <a:p>
                      <a:pPr algn="l" fontAlgn="t"/>
                      <a:r>
                        <a:rPr lang="en-US" sz="800" u="none" strike="noStrike">
                          <a:effectLst/>
                        </a:rPr>
                        <a:t>AssurX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FDA Quality and Regulatory Consultants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MD-Clinicals SA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Qadvis AB</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Synchrogenix</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3041380578"/>
                  </a:ext>
                </a:extLst>
              </a:tr>
              <a:tr h="179222">
                <a:tc>
                  <a:txBody>
                    <a:bodyPr/>
                    <a:lstStyle/>
                    <a:p>
                      <a:pPr algn="l" fontAlgn="t"/>
                      <a:r>
                        <a:rPr lang="en-US" sz="800" u="none" strike="noStrike">
                          <a:effectLst/>
                        </a:rPr>
                        <a:t>AxSource Consulting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FDAnews / CenterWatch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 Institute,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Qserve Group</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Synex Consulting, Ltd.</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17268263"/>
                  </a:ext>
                </a:extLst>
              </a:tr>
              <a:tr h="179222">
                <a:tc>
                  <a:txBody>
                    <a:bodyPr/>
                    <a:lstStyle/>
                    <a:p>
                      <a:pPr algn="l" fontAlgn="t"/>
                      <a:r>
                        <a:rPr lang="en-US" sz="800" u="none" strike="noStrike">
                          <a:effectLst/>
                        </a:rPr>
                        <a:t>BlueReg Group</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Fresenius Kabi USA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MedCert GmbH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RA/QA Graduate Program-Temple University</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Tarius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4045862640"/>
                  </a:ext>
                </a:extLst>
              </a:tr>
              <a:tr h="179222">
                <a:tc>
                  <a:txBody>
                    <a:bodyPr/>
                    <a:lstStyle/>
                    <a:p>
                      <a:pPr algn="l" fontAlgn="t"/>
                      <a:r>
                        <a:rPr lang="en-US" sz="800" u="none" strike="noStrike">
                          <a:effectLst/>
                        </a:rPr>
                        <a:t>Brandwood Biomedical</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Fresenius Medical Care</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Medical Device Safety Service GmbH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RaQa Consulting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The IRISS Forum</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780073257"/>
                  </a:ext>
                </a:extLst>
              </a:tr>
              <a:tr h="179222">
                <a:tc>
                  <a:txBody>
                    <a:bodyPr/>
                    <a:lstStyle/>
                    <a:p>
                      <a:pPr algn="l" fontAlgn="t"/>
                      <a:r>
                        <a:rPr lang="en-US" sz="800" u="none" strike="noStrike">
                          <a:effectLst/>
                        </a:rPr>
                        <a:t>Brooke Pro Sound &amp; Vision</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G&amp;M Health, LLC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Medical Regulations Gate</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Raylytic GmbH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Therapeutic Products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715806386"/>
                  </a:ext>
                </a:extLst>
              </a:tr>
              <a:tr h="179222">
                <a:tc>
                  <a:txBody>
                    <a:bodyPr/>
                    <a:lstStyle/>
                    <a:p>
                      <a:pPr algn="l" fontAlgn="t"/>
                      <a:r>
                        <a:rPr lang="en-US" sz="800" u="none" strike="noStrike">
                          <a:effectLst/>
                        </a:rPr>
                        <a:t>BSI Group America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Generis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Medidee Services SA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RCRI</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TUV Rheinland</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3891631683"/>
                  </a:ext>
                </a:extLst>
              </a:tr>
              <a:tr h="179222">
                <a:tc>
                  <a:txBody>
                    <a:bodyPr/>
                    <a:lstStyle/>
                    <a:p>
                      <a:pPr algn="l" fontAlgn="t"/>
                      <a:r>
                        <a:rPr lang="en-US" sz="800" u="none" strike="noStrike">
                          <a:effectLst/>
                        </a:rPr>
                        <a:t>Cabeus,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G-MED North America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Medtronic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Reed Tech</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TUV SUD America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4131290747"/>
                  </a:ext>
                </a:extLst>
              </a:tr>
              <a:tr h="179222">
                <a:tc>
                  <a:txBody>
                    <a:bodyPr/>
                    <a:lstStyle/>
                    <a:p>
                      <a:pPr algn="l" fontAlgn="t"/>
                      <a:r>
                        <a:rPr lang="en-US" sz="800" u="none" strike="noStrike">
                          <a:effectLst/>
                        </a:rPr>
                        <a:t>CAPRA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Graematter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Mid-Link Technology Testing Co., Ltd.</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RegDesk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TUV USA Inc.</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632855676"/>
                  </a:ext>
                </a:extLst>
              </a:tr>
              <a:tr h="179222">
                <a:tc>
                  <a:txBody>
                    <a:bodyPr/>
                    <a:lstStyle/>
                    <a:p>
                      <a:pPr algn="l" fontAlgn="t"/>
                      <a:r>
                        <a:rPr lang="en-US" sz="800" u="none" strike="noStrike">
                          <a:effectLst/>
                        </a:rPr>
                        <a:t>Cardinal Health Regulatory Sciences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Green Key Resources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Montrium</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RegDocs365</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UL LLC Health Sciences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846353328"/>
                  </a:ext>
                </a:extLst>
              </a:tr>
              <a:tr h="179222">
                <a:tc>
                  <a:txBody>
                    <a:bodyPr/>
                    <a:lstStyle/>
                    <a:p>
                      <a:pPr algn="l" fontAlgn="t"/>
                      <a:r>
                        <a:rPr lang="en-US" sz="800" u="none" strike="noStrike">
                          <a:effectLst/>
                        </a:rPr>
                        <a:t>CCA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ICON Clinical Research LLC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Morningside Translations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RegIQ Solutions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University of the Sciences in Philadelphia</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894462632"/>
                  </a:ext>
                </a:extLst>
              </a:tr>
              <a:tr h="179222">
                <a:tc>
                  <a:txBody>
                    <a:bodyPr/>
                    <a:lstStyle/>
                    <a:p>
                      <a:pPr algn="l" fontAlgn="t"/>
                      <a:r>
                        <a:rPr lang="en-US" sz="800" u="none" strike="noStrike">
                          <a:effectLst/>
                        </a:rPr>
                        <a:t>China Med Device, LLC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Ideagen</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NAMSA</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Regulatory Compliance Associates Inc. </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Vera Rosas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2179392832"/>
                  </a:ext>
                </a:extLst>
              </a:tr>
              <a:tr h="179222">
                <a:tc>
                  <a:txBody>
                    <a:bodyPr/>
                    <a:lstStyle/>
                    <a:p>
                      <a:pPr algn="l" fontAlgn="t"/>
                      <a:r>
                        <a:rPr lang="en-US" sz="800" u="none" strike="noStrike">
                          <a:effectLst/>
                        </a:rPr>
                        <a:t>CMMI Institute</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Idem Translation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Navitas Life Sciences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Regxia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Welocalize Life Sciences</a:t>
                      </a:r>
                      <a:endParaRPr lang="en-US" sz="800" b="0" i="0" u="none" strike="noStrike">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1171690610"/>
                  </a:ext>
                </a:extLst>
              </a:tr>
              <a:tr h="179222">
                <a:tc>
                  <a:txBody>
                    <a:bodyPr/>
                    <a:lstStyle/>
                    <a:p>
                      <a:pPr algn="l" fontAlgn="t"/>
                      <a:r>
                        <a:rPr lang="en-US" sz="800" u="none" strike="noStrike">
                          <a:effectLst/>
                        </a:rPr>
                        <a:t>ConvaTec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Intertek</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Network Partners</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a:effectLst/>
                        </a:rPr>
                        <a:t>Research Presentation Strategies Inc.</a:t>
                      </a:r>
                      <a:endParaRPr lang="en-US" sz="800" b="0" i="0" u="none" strike="noStrike">
                        <a:solidFill>
                          <a:srgbClr val="000000"/>
                        </a:solidFill>
                        <a:effectLst/>
                        <a:latin typeface="Arial" panose="020B0604020202020204" pitchFamily="34" charset="0"/>
                      </a:endParaRPr>
                    </a:p>
                  </a:txBody>
                  <a:tcPr marL="6605" marR="6605" marT="6605" marB="0"/>
                </a:tc>
                <a:tc>
                  <a:txBody>
                    <a:bodyPr/>
                    <a:lstStyle/>
                    <a:p>
                      <a:pPr algn="l" fontAlgn="t"/>
                      <a:r>
                        <a:rPr lang="en-US" sz="800" u="none" strike="noStrike" dirty="0">
                          <a:effectLst/>
                        </a:rPr>
                        <a:t>Whitney Consulting Ltd.</a:t>
                      </a:r>
                      <a:endParaRPr lang="en-US" sz="800" b="0" i="0" u="none" strike="noStrike" dirty="0">
                        <a:solidFill>
                          <a:srgbClr val="000000"/>
                        </a:solidFill>
                        <a:effectLst/>
                        <a:latin typeface="Arial" panose="020B0604020202020204" pitchFamily="34" charset="0"/>
                      </a:endParaRPr>
                    </a:p>
                  </a:txBody>
                  <a:tcPr marL="6605" marR="6605" marT="6605" marB="0"/>
                </a:tc>
                <a:extLst>
                  <a:ext uri="{0D108BD9-81ED-4DB2-BD59-A6C34878D82A}">
                    <a16:rowId xmlns:a16="http://schemas.microsoft.com/office/drawing/2014/main" val="600078887"/>
                  </a:ext>
                </a:extLst>
              </a:tr>
            </a:tbl>
          </a:graphicData>
        </a:graphic>
      </p:graphicFrame>
    </p:spTree>
    <p:extLst>
      <p:ext uri="{BB962C8B-B14F-4D97-AF65-F5344CB8AC3E}">
        <p14:creationId xmlns:p14="http://schemas.microsoft.com/office/powerpoint/2010/main" val="392014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8D68-DE71-9448-B27D-595EB0C4FBB2}"/>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6463C3E-228A-454E-BCDE-8B6D9B4F9675}"/>
              </a:ext>
            </a:extLst>
          </p:cNvPr>
          <p:cNvSpPr>
            <a:spLocks noGrp="1"/>
          </p:cNvSpPr>
          <p:nvPr>
            <p:ph type="sldNum" sz="quarter" idx="12"/>
          </p:nvPr>
        </p:nvSpPr>
        <p:spPr/>
        <p:txBody>
          <a:bodyPr/>
          <a:lstStyle/>
          <a:p>
            <a:fld id="{051A177F-C77C-884F-9E2B-585A8A6676E9}" type="slidenum">
              <a:rPr lang="en-US" smtClean="0"/>
              <a:t>8</a:t>
            </a:fld>
            <a:endParaRPr lang="en-US"/>
          </a:p>
        </p:txBody>
      </p:sp>
      <p:sp>
        <p:nvSpPr>
          <p:cNvPr id="5" name="Rectangle 4">
            <a:extLst>
              <a:ext uri="{FF2B5EF4-FFF2-40B4-BE49-F238E27FC236}">
                <a16:creationId xmlns:a16="http://schemas.microsoft.com/office/drawing/2014/main" id="{9ECB0E28-F158-9A4E-BEEB-7739FB22D325}"/>
              </a:ext>
            </a:extLst>
          </p:cNvPr>
          <p:cNvSpPr/>
          <p:nvPr/>
        </p:nvSpPr>
        <p:spPr>
          <a:xfrm>
            <a:off x="0" y="0"/>
            <a:ext cx="12192000" cy="6858000"/>
          </a:xfrm>
          <a:prstGeom prst="rect">
            <a:avLst/>
          </a:prstGeom>
          <a:solidFill>
            <a:srgbClr val="592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3CAFDC2-D470-2A4A-9B83-EE58A418BC05}"/>
              </a:ext>
            </a:extLst>
          </p:cNvPr>
          <p:cNvSpPr>
            <a:spLocks noGrp="1"/>
          </p:cNvSpPr>
          <p:nvPr>
            <p:ph idx="1"/>
          </p:nvPr>
        </p:nvSpPr>
        <p:spPr>
          <a:xfrm>
            <a:off x="229210" y="4442757"/>
            <a:ext cx="5375531" cy="1302272"/>
          </a:xfrm>
        </p:spPr>
        <p:txBody>
          <a:bodyPr>
            <a:normAutofit/>
          </a:bodyPr>
          <a:lstStyle/>
          <a:p>
            <a:pPr marL="457200" indent="0" algn="ctr">
              <a:spcBef>
                <a:spcPts val="900"/>
              </a:spcBef>
              <a:buNone/>
            </a:pPr>
            <a:r>
              <a:rPr lang="en-US" sz="2000" i="1" dirty="0">
                <a:solidFill>
                  <a:schemeClr val="bg1"/>
                </a:solidFill>
              </a:rPr>
              <a:t>“RAPS is the best. I appreciated how everyone seemed to care about educating us regarding Reg Affairs. All staff, attendees, and exhibitors were super friendly and helpful.”</a:t>
            </a:r>
          </a:p>
        </p:txBody>
      </p:sp>
      <p:sp>
        <p:nvSpPr>
          <p:cNvPr id="6" name="Content Placeholder 2">
            <a:extLst>
              <a:ext uri="{FF2B5EF4-FFF2-40B4-BE49-F238E27FC236}">
                <a16:creationId xmlns:a16="http://schemas.microsoft.com/office/drawing/2014/main" id="{01D0A841-9F8F-4E87-A820-C4AB9DBE7DC7}"/>
              </a:ext>
            </a:extLst>
          </p:cNvPr>
          <p:cNvSpPr txBox="1">
            <a:spLocks/>
          </p:cNvSpPr>
          <p:nvPr/>
        </p:nvSpPr>
        <p:spPr>
          <a:xfrm>
            <a:off x="558738" y="2658532"/>
            <a:ext cx="5269766" cy="1262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chemeClr val="bg1"/>
                </a:solidFill>
              </a:rPr>
              <a:t>“The number of participants was high and more diversified compared to other events. It permitted us to generate more business leads, which turned into clients for 2 leads. Excellent ROI compared to other events.”</a:t>
            </a:r>
          </a:p>
        </p:txBody>
      </p:sp>
      <p:sp>
        <p:nvSpPr>
          <p:cNvPr id="7" name="Content Placeholder 2">
            <a:extLst>
              <a:ext uri="{FF2B5EF4-FFF2-40B4-BE49-F238E27FC236}">
                <a16:creationId xmlns:a16="http://schemas.microsoft.com/office/drawing/2014/main" id="{10238F9F-D035-448D-A2F4-E66340546794}"/>
              </a:ext>
            </a:extLst>
          </p:cNvPr>
          <p:cNvSpPr txBox="1">
            <a:spLocks/>
          </p:cNvSpPr>
          <p:nvPr/>
        </p:nvSpPr>
        <p:spPr>
          <a:xfrm>
            <a:off x="558738" y="1005125"/>
            <a:ext cx="5046003" cy="10012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i="1" dirty="0">
                <a:solidFill>
                  <a:schemeClr val="bg1"/>
                </a:solidFill>
              </a:rPr>
              <a:t>“We thought it was the best industry conference we ever attended. We networked for months prior and had wonderful conversations that were warm and collegial.”</a:t>
            </a:r>
          </a:p>
        </p:txBody>
      </p:sp>
      <p:pic>
        <p:nvPicPr>
          <p:cNvPr id="12" name="Picture 11">
            <a:extLst>
              <a:ext uri="{FF2B5EF4-FFF2-40B4-BE49-F238E27FC236}">
                <a16:creationId xmlns:a16="http://schemas.microsoft.com/office/drawing/2014/main" id="{99378828-48EC-4ADE-B205-79ABF698634A}"/>
              </a:ext>
            </a:extLst>
          </p:cNvPr>
          <p:cNvPicPr>
            <a:picLocks noChangeAspect="1"/>
          </p:cNvPicPr>
          <p:nvPr/>
        </p:nvPicPr>
        <p:blipFill>
          <a:blip r:embed="rId3"/>
          <a:stretch>
            <a:fillRect/>
          </a:stretch>
        </p:blipFill>
        <p:spPr>
          <a:xfrm>
            <a:off x="6929315" y="3824080"/>
            <a:ext cx="3657600" cy="2438400"/>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BFD4BC82-C939-4168-B243-BC3B863CDC3B}"/>
              </a:ext>
            </a:extLst>
          </p:cNvPr>
          <p:cNvPicPr>
            <a:picLocks noChangeAspect="1"/>
          </p:cNvPicPr>
          <p:nvPr/>
        </p:nvPicPr>
        <p:blipFill>
          <a:blip r:embed="rId4"/>
          <a:stretch>
            <a:fillRect/>
          </a:stretch>
        </p:blipFill>
        <p:spPr>
          <a:xfrm>
            <a:off x="6351464" y="429437"/>
            <a:ext cx="4661093" cy="3107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1867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EC3E-BA4D-431F-B4A7-C50C662F31E1}"/>
              </a:ext>
            </a:extLst>
          </p:cNvPr>
          <p:cNvSpPr>
            <a:spLocks noGrp="1"/>
          </p:cNvSpPr>
          <p:nvPr>
            <p:ph type="title"/>
          </p:nvPr>
        </p:nvSpPr>
        <p:spPr>
          <a:xfrm>
            <a:off x="838200" y="285614"/>
            <a:ext cx="10515600" cy="698362"/>
          </a:xfrm>
        </p:spPr>
        <p:txBody>
          <a:bodyPr/>
          <a:lstStyle/>
          <a:p>
            <a:r>
              <a:rPr lang="en-US"/>
              <a:t>Sponsorship Opportunities</a:t>
            </a:r>
            <a:endParaRPr lang="en-US" dirty="0"/>
          </a:p>
        </p:txBody>
      </p:sp>
      <p:sp>
        <p:nvSpPr>
          <p:cNvPr id="3" name="Content Placeholder 2">
            <a:extLst>
              <a:ext uri="{FF2B5EF4-FFF2-40B4-BE49-F238E27FC236}">
                <a16:creationId xmlns:a16="http://schemas.microsoft.com/office/drawing/2014/main" id="{C690CCE1-7526-4F8D-B380-2EE5BE652659}"/>
              </a:ext>
            </a:extLst>
          </p:cNvPr>
          <p:cNvSpPr>
            <a:spLocks noGrp="1"/>
          </p:cNvSpPr>
          <p:nvPr>
            <p:ph idx="1"/>
          </p:nvPr>
        </p:nvSpPr>
        <p:spPr>
          <a:xfrm>
            <a:off x="1222526" y="1220284"/>
            <a:ext cx="9746947" cy="613715"/>
          </a:xfrm>
        </p:spPr>
        <p:txBody>
          <a:bodyPr>
            <a:normAutofit/>
          </a:bodyPr>
          <a:lstStyle/>
          <a:p>
            <a:pPr marL="0" indent="0">
              <a:buNone/>
            </a:pPr>
            <a:r>
              <a:rPr lang="en-US" sz="1800" dirty="0"/>
              <a:t>RAPS offers tiered sponsorship packages, package add-ons and al la carte options to give you more ways to engage with attendees.</a:t>
            </a:r>
          </a:p>
        </p:txBody>
      </p:sp>
      <p:graphicFrame>
        <p:nvGraphicFramePr>
          <p:cNvPr id="5" name="Table 4">
            <a:extLst>
              <a:ext uri="{FF2B5EF4-FFF2-40B4-BE49-F238E27FC236}">
                <a16:creationId xmlns:a16="http://schemas.microsoft.com/office/drawing/2014/main" id="{8368F2F2-15FD-453D-888A-89F5B54DA9D3}"/>
              </a:ext>
            </a:extLst>
          </p:cNvPr>
          <p:cNvGraphicFramePr>
            <a:graphicFrameLocks noGrp="1"/>
          </p:cNvGraphicFramePr>
          <p:nvPr>
            <p:extLst>
              <p:ext uri="{D42A27DB-BD31-4B8C-83A1-F6EECF244321}">
                <p14:modId xmlns:p14="http://schemas.microsoft.com/office/powerpoint/2010/main" val="3709565294"/>
              </p:ext>
            </p:extLst>
          </p:nvPr>
        </p:nvGraphicFramePr>
        <p:xfrm>
          <a:off x="1231004" y="1936574"/>
          <a:ext cx="10515600" cy="4235850"/>
        </p:xfrm>
        <a:graphic>
          <a:graphicData uri="http://schemas.openxmlformats.org/drawingml/2006/table">
            <a:tbl>
              <a:tblPr firstRow="1" bandRow="1">
                <a:tableStyleId>{073A0DAA-6AF3-43AB-8588-CEC1D06C72B9}</a:tableStyleId>
              </a:tblPr>
              <a:tblGrid>
                <a:gridCol w="4662457">
                  <a:extLst>
                    <a:ext uri="{9D8B030D-6E8A-4147-A177-3AD203B41FA5}">
                      <a16:colId xmlns:a16="http://schemas.microsoft.com/office/drawing/2014/main" val="2965987430"/>
                    </a:ext>
                  </a:extLst>
                </a:gridCol>
                <a:gridCol w="2133848">
                  <a:extLst>
                    <a:ext uri="{9D8B030D-6E8A-4147-A177-3AD203B41FA5}">
                      <a16:colId xmlns:a16="http://schemas.microsoft.com/office/drawing/2014/main" val="748510324"/>
                    </a:ext>
                  </a:extLst>
                </a:gridCol>
                <a:gridCol w="1867116">
                  <a:extLst>
                    <a:ext uri="{9D8B030D-6E8A-4147-A177-3AD203B41FA5}">
                      <a16:colId xmlns:a16="http://schemas.microsoft.com/office/drawing/2014/main" val="213605035"/>
                    </a:ext>
                  </a:extLst>
                </a:gridCol>
                <a:gridCol w="1852179">
                  <a:extLst>
                    <a:ext uri="{9D8B030D-6E8A-4147-A177-3AD203B41FA5}">
                      <a16:colId xmlns:a16="http://schemas.microsoft.com/office/drawing/2014/main" val="4229049379"/>
                    </a:ext>
                  </a:extLst>
                </a:gridCol>
              </a:tblGrid>
              <a:tr h="571196">
                <a:tc>
                  <a:txBody>
                    <a:bodyPr/>
                    <a:lstStyle/>
                    <a:p>
                      <a:r>
                        <a:rPr lang="en-US" sz="1600" dirty="0"/>
                        <a:t>Benefits</a:t>
                      </a:r>
                    </a:p>
                  </a:txBody>
                  <a:tcPr anchor="ctr">
                    <a:solidFill>
                      <a:srgbClr val="592773"/>
                    </a:solidFill>
                  </a:tcPr>
                </a:tc>
                <a:tc>
                  <a:txBody>
                    <a:bodyPr/>
                    <a:lstStyle/>
                    <a:p>
                      <a:pPr algn="ctr"/>
                      <a:r>
                        <a:rPr lang="en-US" sz="1600" dirty="0"/>
                        <a:t>Premier</a:t>
                      </a:r>
                    </a:p>
                    <a:p>
                      <a:pPr algn="ctr"/>
                      <a:r>
                        <a:rPr lang="en-US" sz="1600" dirty="0"/>
                        <a:t>$15,000</a:t>
                      </a:r>
                    </a:p>
                  </a:txBody>
                  <a:tcPr>
                    <a:solidFill>
                      <a:srgbClr val="592773"/>
                    </a:solidFill>
                  </a:tcPr>
                </a:tc>
                <a:tc>
                  <a:txBody>
                    <a:bodyPr/>
                    <a:lstStyle/>
                    <a:p>
                      <a:pPr algn="ctr"/>
                      <a:r>
                        <a:rPr lang="en-US" sz="1600" dirty="0"/>
                        <a:t>Executive</a:t>
                      </a:r>
                    </a:p>
                    <a:p>
                      <a:pPr algn="ctr"/>
                      <a:r>
                        <a:rPr lang="en-US" sz="1600" dirty="0"/>
                        <a:t>$8,500</a:t>
                      </a:r>
                    </a:p>
                  </a:txBody>
                  <a:tcPr>
                    <a:solidFill>
                      <a:srgbClr val="592773"/>
                    </a:solidFill>
                  </a:tcPr>
                </a:tc>
                <a:tc>
                  <a:txBody>
                    <a:bodyPr/>
                    <a:lstStyle/>
                    <a:p>
                      <a:pPr algn="ctr"/>
                      <a:r>
                        <a:rPr lang="en-US" sz="1600" dirty="0"/>
                        <a:t>Platinum</a:t>
                      </a:r>
                    </a:p>
                    <a:p>
                      <a:pPr algn="ctr"/>
                      <a:r>
                        <a:rPr lang="en-US" sz="1600" dirty="0"/>
                        <a:t>$5,500</a:t>
                      </a:r>
                    </a:p>
                  </a:txBody>
                  <a:tcPr>
                    <a:solidFill>
                      <a:srgbClr val="592773"/>
                    </a:solidFill>
                  </a:tcPr>
                </a:tc>
                <a:extLst>
                  <a:ext uri="{0D108BD9-81ED-4DB2-BD59-A6C34878D82A}">
                    <a16:rowId xmlns:a16="http://schemas.microsoft.com/office/drawing/2014/main" val="4161652718"/>
                  </a:ext>
                </a:extLst>
              </a:tr>
              <a:tr h="650730">
                <a:tc>
                  <a:txBody>
                    <a:bodyPr/>
                    <a:lstStyle/>
                    <a:p>
                      <a:r>
                        <a:rPr lang="en-US" sz="1600" dirty="0"/>
                        <a:t>Sponsor Recognition </a:t>
                      </a:r>
                      <a:br>
                        <a:rPr lang="en-US" sz="1600" dirty="0"/>
                      </a:br>
                      <a:r>
                        <a:rPr lang="en-US" sz="1600" dirty="0"/>
                        <a:t>(Website, On-site Signage and printed program)</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1745205965"/>
                  </a:ext>
                </a:extLst>
              </a:tr>
              <a:tr h="355260">
                <a:tc>
                  <a:txBody>
                    <a:bodyPr/>
                    <a:lstStyle/>
                    <a:p>
                      <a:r>
                        <a:rPr lang="en-US" sz="1600" dirty="0"/>
                        <a:t>Exhibit Booth (offered on space-availability basis)</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4168551669"/>
                  </a:ext>
                </a:extLst>
              </a:tr>
              <a:tr h="355260">
                <a:tc>
                  <a:txBody>
                    <a:bodyPr/>
                    <a:lstStyle/>
                    <a:p>
                      <a:r>
                        <a:rPr lang="en-US" sz="1600" dirty="0"/>
                        <a:t>Complimentary Convergence Passes</a:t>
                      </a:r>
                    </a:p>
                  </a:txBody>
                  <a:tcPr/>
                </a:tc>
                <a:tc>
                  <a:txBody>
                    <a:bodyPr/>
                    <a:lstStyle/>
                    <a:p>
                      <a:pPr algn="ctr"/>
                      <a:r>
                        <a:rPr lang="en-US" sz="1600" dirty="0"/>
                        <a:t>5 Full</a:t>
                      </a:r>
                      <a:endParaRPr lang="en-US" sz="1600" dirty="0">
                        <a:solidFill>
                          <a:schemeClr val="tx1"/>
                        </a:solidFill>
                      </a:endParaRPr>
                    </a:p>
                  </a:txBody>
                  <a:tcPr/>
                </a:tc>
                <a:tc>
                  <a:txBody>
                    <a:bodyPr/>
                    <a:lstStyle/>
                    <a:p>
                      <a:pPr algn="ctr"/>
                      <a:r>
                        <a:rPr lang="en-US" sz="1600" dirty="0"/>
                        <a:t>1 Full; 3 expo-only</a:t>
                      </a:r>
                    </a:p>
                  </a:txBody>
                  <a:tcPr/>
                </a:tc>
                <a:tc>
                  <a:txBody>
                    <a:bodyPr/>
                    <a:lstStyle/>
                    <a:p>
                      <a:pPr algn="ctr"/>
                      <a:r>
                        <a:rPr lang="en-US" sz="1600" dirty="0"/>
                        <a:t>1 Full; 3 expo-only</a:t>
                      </a:r>
                    </a:p>
                  </a:txBody>
                  <a:tcPr/>
                </a:tc>
                <a:extLst>
                  <a:ext uri="{0D108BD9-81ED-4DB2-BD59-A6C34878D82A}">
                    <a16:rowId xmlns:a16="http://schemas.microsoft.com/office/drawing/2014/main" val="214112802"/>
                  </a:ext>
                </a:extLst>
              </a:tr>
              <a:tr h="355260">
                <a:tc>
                  <a:txBody>
                    <a:bodyPr/>
                    <a:lstStyle/>
                    <a:p>
                      <a:r>
                        <a:rPr lang="en-US" sz="1600" dirty="0"/>
                        <a:t>Pre and post attendee list</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3557429990"/>
                  </a:ext>
                </a:extLst>
              </a:tr>
              <a:tr h="330693">
                <a:tc>
                  <a:txBody>
                    <a:bodyPr/>
                    <a:lstStyle/>
                    <a:p>
                      <a:r>
                        <a:rPr lang="en-US" sz="1600" dirty="0"/>
                        <a:t>Program Ad</a:t>
                      </a:r>
                    </a:p>
                  </a:txBody>
                  <a:tcPr/>
                </a:tc>
                <a:tc>
                  <a:txBody>
                    <a:bodyPr/>
                    <a:lstStyle/>
                    <a:p>
                      <a:pPr algn="ctr"/>
                      <a:r>
                        <a:rPr lang="en-US" sz="1600" dirty="0"/>
                        <a:t>Full Page</a:t>
                      </a:r>
                    </a:p>
                  </a:txBody>
                  <a:tcPr/>
                </a:tc>
                <a:tc>
                  <a:txBody>
                    <a:bodyPr/>
                    <a:lstStyle/>
                    <a:p>
                      <a:pPr algn="ctr"/>
                      <a:r>
                        <a:rPr lang="en-US" sz="1600" dirty="0"/>
                        <a:t>Half Page</a:t>
                      </a:r>
                    </a:p>
                  </a:txBody>
                  <a:tcPr/>
                </a:tc>
                <a:tc>
                  <a:txBody>
                    <a:bodyPr/>
                    <a:lstStyle/>
                    <a:p>
                      <a:pPr algn="ctr"/>
                      <a:r>
                        <a:rPr lang="en-US" sz="1600" dirty="0"/>
                        <a:t>Quarter Page</a:t>
                      </a:r>
                    </a:p>
                  </a:txBody>
                  <a:tcPr/>
                </a:tc>
                <a:extLst>
                  <a:ext uri="{0D108BD9-81ED-4DB2-BD59-A6C34878D82A}">
                    <a16:rowId xmlns:a16="http://schemas.microsoft.com/office/drawing/2014/main" val="757415355"/>
                  </a:ext>
                </a:extLst>
              </a:tr>
              <a:tr h="330693">
                <a:tc>
                  <a:txBody>
                    <a:bodyPr/>
                    <a:lstStyle/>
                    <a:p>
                      <a:r>
                        <a:rPr lang="en-US" sz="1600" dirty="0"/>
                        <a:t>Lead retrieval</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690091611"/>
                  </a:ext>
                </a:extLst>
              </a:tr>
              <a:tr h="355260">
                <a:tc>
                  <a:txBody>
                    <a:bodyPr/>
                    <a:lstStyle/>
                    <a:p>
                      <a:r>
                        <a:rPr lang="en-US" sz="1600" dirty="0"/>
                        <a:t>Bag insert (sponsor supplied)</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4214829375"/>
                  </a:ext>
                </a:extLst>
              </a:tr>
              <a:tr h="330693">
                <a:tc>
                  <a:txBody>
                    <a:bodyPr/>
                    <a:lstStyle/>
                    <a:p>
                      <a:r>
                        <a:rPr lang="en-US" sz="1600" dirty="0"/>
                        <a:t>Meter Board </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3318799513"/>
                  </a:ext>
                </a:extLst>
              </a:tr>
              <a:tr h="571196">
                <a:tc>
                  <a:txBody>
                    <a:bodyPr/>
                    <a:lstStyle/>
                    <a:p>
                      <a:r>
                        <a:rPr lang="en-US" sz="1600" dirty="0"/>
                        <a:t>One pre-event and one post-event blind email </a:t>
                      </a:r>
                      <a:br>
                        <a:rPr lang="en-US" sz="1600" dirty="0"/>
                      </a:br>
                      <a:r>
                        <a:rPr lang="en-US" sz="1600" dirty="0"/>
                        <a:t>(dates are first come, first served)</a:t>
                      </a:r>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281464173"/>
                  </a:ext>
                </a:extLst>
              </a:tr>
            </a:tbl>
          </a:graphicData>
        </a:graphic>
      </p:graphicFrame>
      <p:sp>
        <p:nvSpPr>
          <p:cNvPr id="6" name="Flowchart: Connector 5">
            <a:extLst>
              <a:ext uri="{FF2B5EF4-FFF2-40B4-BE49-F238E27FC236}">
                <a16:creationId xmlns:a16="http://schemas.microsoft.com/office/drawing/2014/main" id="{129D566A-7036-478A-822B-B0DC256C84B6}"/>
              </a:ext>
            </a:extLst>
          </p:cNvPr>
          <p:cNvSpPr/>
          <p:nvPr/>
        </p:nvSpPr>
        <p:spPr>
          <a:xfrm>
            <a:off x="6857999" y="2805715"/>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459E59D9-8A47-4676-AB2C-EDFD7E6F3295}"/>
              </a:ext>
            </a:extLst>
          </p:cNvPr>
          <p:cNvSpPr/>
          <p:nvPr/>
        </p:nvSpPr>
        <p:spPr>
          <a:xfrm>
            <a:off x="10807803" y="2802591"/>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D9FC5EB6-94BE-42D7-A561-C49F0F8B7A0E}"/>
              </a:ext>
            </a:extLst>
          </p:cNvPr>
          <p:cNvSpPr/>
          <p:nvPr/>
        </p:nvSpPr>
        <p:spPr>
          <a:xfrm>
            <a:off x="8888963" y="2805715"/>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403B94F0-DC2F-4F68-907E-4171C27E53B8}"/>
              </a:ext>
            </a:extLst>
          </p:cNvPr>
          <p:cNvSpPr/>
          <p:nvPr/>
        </p:nvSpPr>
        <p:spPr>
          <a:xfrm>
            <a:off x="6857999" y="3254888"/>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Connector 32">
            <a:extLst>
              <a:ext uri="{FF2B5EF4-FFF2-40B4-BE49-F238E27FC236}">
                <a16:creationId xmlns:a16="http://schemas.microsoft.com/office/drawing/2014/main" id="{280AF1AE-1FD2-4123-8905-9AA30A3292C7}"/>
              </a:ext>
            </a:extLst>
          </p:cNvPr>
          <p:cNvSpPr/>
          <p:nvPr/>
        </p:nvSpPr>
        <p:spPr>
          <a:xfrm>
            <a:off x="10820725" y="3260043"/>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9198F3A4-9C58-403B-9B28-5E2A97DE5245}"/>
              </a:ext>
            </a:extLst>
          </p:cNvPr>
          <p:cNvSpPr/>
          <p:nvPr/>
        </p:nvSpPr>
        <p:spPr>
          <a:xfrm>
            <a:off x="8888963" y="3254888"/>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6C6660A9-DAA4-46F4-90F6-BF5BE778F06A}"/>
              </a:ext>
            </a:extLst>
          </p:cNvPr>
          <p:cNvSpPr/>
          <p:nvPr/>
        </p:nvSpPr>
        <p:spPr>
          <a:xfrm>
            <a:off x="6864048" y="3964053"/>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Connector 41">
            <a:extLst>
              <a:ext uri="{FF2B5EF4-FFF2-40B4-BE49-F238E27FC236}">
                <a16:creationId xmlns:a16="http://schemas.microsoft.com/office/drawing/2014/main" id="{DF494DE0-0B5B-4382-A9BE-DA457B94552A}"/>
              </a:ext>
            </a:extLst>
          </p:cNvPr>
          <p:cNvSpPr/>
          <p:nvPr/>
        </p:nvSpPr>
        <p:spPr>
          <a:xfrm>
            <a:off x="10822019" y="3969208"/>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C42D9694-7F7E-4DD6-A54C-5C661ACC7A05}"/>
              </a:ext>
            </a:extLst>
          </p:cNvPr>
          <p:cNvSpPr/>
          <p:nvPr/>
        </p:nvSpPr>
        <p:spPr>
          <a:xfrm>
            <a:off x="8904203" y="3964053"/>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C2556023-BCC2-4108-B353-CC7F894799E5}"/>
              </a:ext>
            </a:extLst>
          </p:cNvPr>
          <p:cNvSpPr/>
          <p:nvPr/>
        </p:nvSpPr>
        <p:spPr>
          <a:xfrm>
            <a:off x="6864048" y="4661186"/>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a:extLst>
              <a:ext uri="{FF2B5EF4-FFF2-40B4-BE49-F238E27FC236}">
                <a16:creationId xmlns:a16="http://schemas.microsoft.com/office/drawing/2014/main" id="{E4B5A05B-AD36-4830-B895-D810216667E7}"/>
              </a:ext>
            </a:extLst>
          </p:cNvPr>
          <p:cNvSpPr/>
          <p:nvPr/>
        </p:nvSpPr>
        <p:spPr>
          <a:xfrm>
            <a:off x="10826774" y="4666341"/>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Connector 48">
            <a:extLst>
              <a:ext uri="{FF2B5EF4-FFF2-40B4-BE49-F238E27FC236}">
                <a16:creationId xmlns:a16="http://schemas.microsoft.com/office/drawing/2014/main" id="{E84A7BFF-FB3D-4DD8-8805-1185D26A885A}"/>
              </a:ext>
            </a:extLst>
          </p:cNvPr>
          <p:cNvSpPr/>
          <p:nvPr/>
        </p:nvSpPr>
        <p:spPr>
          <a:xfrm>
            <a:off x="8905405" y="4661186"/>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1B5A436A-415E-4EE5-9730-3F5CC92C4185}"/>
              </a:ext>
            </a:extLst>
          </p:cNvPr>
          <p:cNvSpPr/>
          <p:nvPr/>
        </p:nvSpPr>
        <p:spPr>
          <a:xfrm>
            <a:off x="6864048" y="5011155"/>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a:extLst>
              <a:ext uri="{FF2B5EF4-FFF2-40B4-BE49-F238E27FC236}">
                <a16:creationId xmlns:a16="http://schemas.microsoft.com/office/drawing/2014/main" id="{DA87A685-C47D-4769-BC04-679A40445FBC}"/>
              </a:ext>
            </a:extLst>
          </p:cNvPr>
          <p:cNvSpPr/>
          <p:nvPr/>
        </p:nvSpPr>
        <p:spPr>
          <a:xfrm>
            <a:off x="8905405" y="5011155"/>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821670AE-5FF4-4D71-A966-A4D138CED3FA}"/>
              </a:ext>
            </a:extLst>
          </p:cNvPr>
          <p:cNvSpPr/>
          <p:nvPr/>
        </p:nvSpPr>
        <p:spPr>
          <a:xfrm>
            <a:off x="6864048" y="5345912"/>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Connector 54">
            <a:extLst>
              <a:ext uri="{FF2B5EF4-FFF2-40B4-BE49-F238E27FC236}">
                <a16:creationId xmlns:a16="http://schemas.microsoft.com/office/drawing/2014/main" id="{C953E7C4-978F-4F1B-98CF-4C985C297661}"/>
              </a:ext>
            </a:extLst>
          </p:cNvPr>
          <p:cNvSpPr/>
          <p:nvPr/>
        </p:nvSpPr>
        <p:spPr>
          <a:xfrm>
            <a:off x="8905405" y="5345912"/>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A97257E5-36E2-417E-BC65-72E5182660F0}"/>
              </a:ext>
            </a:extLst>
          </p:cNvPr>
          <p:cNvSpPr/>
          <p:nvPr/>
        </p:nvSpPr>
        <p:spPr>
          <a:xfrm>
            <a:off x="6864048" y="5788900"/>
            <a:ext cx="137160" cy="137160"/>
          </a:xfrm>
          <a:prstGeom prst="flowChartConnector">
            <a:avLst/>
          </a:prstGeom>
          <a:solidFill>
            <a:srgbClr val="59277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8189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80644C0C00545BA9460FC780667DD" ma:contentTypeVersion="12" ma:contentTypeDescription="Create a new document." ma:contentTypeScope="" ma:versionID="8adee9754ef9d4ef3102452682dfa1b8">
  <xsd:schema xmlns:xsd="http://www.w3.org/2001/XMLSchema" xmlns:xs="http://www.w3.org/2001/XMLSchema" xmlns:p="http://schemas.microsoft.com/office/2006/metadata/properties" xmlns:ns1="http://schemas.microsoft.com/sharepoint/v3" xmlns:ns2="c7bed271-8390-40bc-899b-26f70a2a49e3" xmlns:ns3="f5997891-53e0-4078-bbb5-00f893627767" targetNamespace="http://schemas.microsoft.com/office/2006/metadata/properties" ma:root="true" ma:fieldsID="e81131fe71ac5a9a958f07c842a51b17" ns1:_="" ns2:_="" ns3:_="">
    <xsd:import namespace="http://schemas.microsoft.com/sharepoint/v3"/>
    <xsd:import namespace="c7bed271-8390-40bc-899b-26f70a2a49e3"/>
    <xsd:import namespace="f5997891-53e0-4078-bbb5-00f8936277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bed271-8390-40bc-899b-26f70a2a49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997891-53e0-4078-bbb5-00f89362776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96A1064-F94B-4568-8957-407E12A43FF2}"/>
</file>

<file path=customXml/itemProps2.xml><?xml version="1.0" encoding="utf-8"?>
<ds:datastoreItem xmlns:ds="http://schemas.openxmlformats.org/officeDocument/2006/customXml" ds:itemID="{E61BB8CC-E843-4BDF-B152-3C89E4595A0C}"/>
</file>

<file path=customXml/itemProps3.xml><?xml version="1.0" encoding="utf-8"?>
<ds:datastoreItem xmlns:ds="http://schemas.openxmlformats.org/officeDocument/2006/customXml" ds:itemID="{B20D7AD9-2D09-4648-BA50-2DAEEC731A19}"/>
</file>

<file path=docProps/app.xml><?xml version="1.0" encoding="utf-8"?>
<Properties xmlns="http://schemas.openxmlformats.org/officeDocument/2006/extended-properties" xmlns:vt="http://schemas.openxmlformats.org/officeDocument/2006/docPropsVTypes">
  <TotalTime>15</TotalTime>
  <Words>1957</Words>
  <Application>Microsoft Office PowerPoint</Application>
  <PresentationFormat>Widescreen</PresentationFormat>
  <Paragraphs>351</Paragraphs>
  <Slides>22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Exhibitor and Sponsor Prospectus</vt:lpstr>
      <vt:lpstr>Prospectus Contents</vt:lpstr>
      <vt:lpstr>Welcome to Your Regulatory Meeting Place</vt:lpstr>
      <vt:lpstr>Welcome to Your Regulatory Meeting Place</vt:lpstr>
      <vt:lpstr>Attendee Profile</vt:lpstr>
      <vt:lpstr>Exhibitor and Sponsor Profile</vt:lpstr>
      <vt:lpstr>2018 RAPS CONVERGENCE EXHIBITING COMPANIES</vt:lpstr>
      <vt:lpstr>PowerPoint Presentation</vt:lpstr>
      <vt:lpstr>Sponsorship Opportunities</vt:lpstr>
      <vt:lpstr>Sponsorship Add-Ons</vt:lpstr>
      <vt:lpstr>Sponsorship Add-on Details</vt:lpstr>
      <vt:lpstr>Sponsorship Add-on Details</vt:lpstr>
      <vt:lpstr>Sponsorship Add-on Details</vt:lpstr>
      <vt:lpstr>Sponsorship Add-on Details</vt:lpstr>
      <vt:lpstr>Sponsorship Add-on Details</vt:lpstr>
      <vt:lpstr>PowerPoint Presentation</vt:lpstr>
      <vt:lpstr>PowerPoint Presentation</vt:lpstr>
      <vt:lpstr>Exhibit Fees and Floorplan</vt:lpstr>
      <vt:lpstr>Additional Information</vt:lpstr>
      <vt:lpstr>Additional Information</vt:lpstr>
      <vt:lpstr>Exhibitor and Sponsor Timeline</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Exhibitor and Sponsor Prospectus</dc:title>
  <dc:creator>Jay Haroon</dc:creator>
  <cp:lastModifiedBy>Leslie LeGrande</cp:lastModifiedBy>
  <cp:revision>3</cp:revision>
  <dcterms:created xsi:type="dcterms:W3CDTF">2018-11-20T15:43:02Z</dcterms:created>
  <dcterms:modified xsi:type="dcterms:W3CDTF">2018-12-05T18:39:03Z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0x01010079F80644C0C00545BA9460FC780667DD</vt:lpwstr>
  </property>
</Properties>
</file>