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modernComment_110_B42ED473.xml" ContentType="application/vnd.ms-powerpoint.comments+xml"/>
  <Override PartName="/ppt/comments/modernComment_11B_CF438C4F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7" r:id="rId5"/>
  </p:sldMasterIdLst>
  <p:notesMasterIdLst>
    <p:notesMasterId r:id="rId21"/>
  </p:notesMasterIdLst>
  <p:sldIdLst>
    <p:sldId id="270" r:id="rId6"/>
    <p:sldId id="265" r:id="rId7"/>
    <p:sldId id="284" r:id="rId8"/>
    <p:sldId id="273" r:id="rId9"/>
    <p:sldId id="272" r:id="rId10"/>
    <p:sldId id="274" r:id="rId11"/>
    <p:sldId id="275" r:id="rId12"/>
    <p:sldId id="276" r:id="rId13"/>
    <p:sldId id="280" r:id="rId14"/>
    <p:sldId id="278" r:id="rId15"/>
    <p:sldId id="279" r:id="rId16"/>
    <p:sldId id="282" r:id="rId17"/>
    <p:sldId id="283" r:id="rId18"/>
    <p:sldId id="285" r:id="rId19"/>
    <p:sldId id="26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52E4E77-C35D-D345-C3A5-62AA9713540C}" name="Nathan Stranberg" initials="NS" userId="S::nstranberg@continuouscomposites.com::f7248808-51a3-49ac-b6d0-32ffd1c23e14" providerId="AD"/>
  <p188:author id="{1C1778FD-193A-0E2E-3B84-A6B53096FFF8}" name="Brennon Wilsey" initials="BW" userId="Brennon Wilsey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F1F0DD-E9E4-40C0-91DA-F30C158452FA}" v="2055" dt="2023-03-31T23:44:46.249"/>
    <p1510:client id="{A2B189B3-D648-49FB-8EE5-391D7784A3DC}" v="1590" dt="2023-03-31T21:53:14.092"/>
  </p1510:revLst>
</p1510:revInfo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comments/modernComment_110_B42ED47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642DB88-0E6D-4660-8EBE-7F1902F3208A}" authorId="{C52E4E77-C35D-D345-C3A5-62AA9713540C}" status="resolved" created="2023-03-29T19:00:21.802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022967923" sldId="272"/>
      <ac:spMk id="15" creationId="{E78C1B50-BDB1-77E7-FA91-B82E989E4C9B}"/>
      <ac:txMk cp="582" len="22">
        <ac:context len="608" hash="289884358"/>
      </ac:txMk>
    </ac:txMkLst>
    <p188:pos x="4038599" y="2427816"/>
    <p188:txBody>
      <a:bodyPr/>
      <a:lstStyle/>
      <a:p>
        <a:r>
          <a:rPr lang="en-US"/>
          <a:t>Add reference</a:t>
        </a:r>
      </a:p>
    </p188:txBody>
  </p188:cm>
</p188:cmLst>
</file>

<file path=ppt/comments/modernComment_11B_CF438C4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D9E7085-34DC-40E8-82C9-AE8DA1F0B737}" authorId="{C52E4E77-C35D-D345-C3A5-62AA9713540C}" status="resolved" created="2023-03-30T22:32:52.643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477310543" sldId="283"/>
      <ac:spMk id="15" creationId="{E78C1B50-BDB1-77E7-FA91-B82E989E4C9B}"/>
      <ac:txMk cp="127" len="216">
        <ac:context len="344" hash="3571221848"/>
      </ac:txMk>
    </ac:txMkLst>
    <p188:pos x="5772149" y="1637241"/>
    <p188:replyLst>
      <p188:reply id="{0901F8F9-D436-42F7-83BA-73AAD821145C}" authorId="{C52E4E77-C35D-D345-C3A5-62AA9713540C}" created="2023-03-30T22:35:01.269">
        <p188:txBody>
          <a:bodyPr/>
          <a:lstStyle/>
          <a:p>
            <a:r>
              <a:rPr lang="en-US"/>
              <a:t>Maybe this slide is short and is only the first two bullet points. 
</a:t>
            </a:r>
          </a:p>
        </p188:txBody>
      </p188:reply>
      <p188:reply id="{882993F3-EB30-4D61-B6DB-C946B975B5C0}" authorId="{C52E4E77-C35D-D345-C3A5-62AA9713540C}" created="2023-03-30T22:35:48.630">
        <p188:txBody>
          <a:bodyPr/>
          <a:lstStyle/>
          <a:p>
            <a:r>
              <a:rPr lang="en-US"/>
              <a:t>Need new figure instead of tables. Do we have a picture with laser tracker setup on the structure?
</a:t>
            </a:r>
          </a:p>
        </p188:txBody>
      </p188:reply>
    </p188:replyLst>
    <p188:txBody>
      <a:bodyPr/>
      <a:lstStyle/>
      <a:p>
        <a:r>
          <a:rPr lang="en-US"/>
          <a:t>This now feels out of place since we haven't introduced M55J/954-3 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6E9D71-BA9A-475C-8D3E-9EE11C91CDE5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E798E-85A8-46AB-8328-3C1A2F460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863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E798E-85A8-46AB-8328-3C1A2F4600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76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C35124-5E86-8F79-97BD-3CE12D5FDF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22834"/>
            <a:ext cx="12192000" cy="6846407"/>
          </a:xfrm>
          <a:prstGeom prst="rect">
            <a:avLst/>
          </a:prstGeom>
        </p:spPr>
      </p:pic>
      <p:sp>
        <p:nvSpPr>
          <p:cNvPr id="2" name="Title Placeholder 7">
            <a:extLst>
              <a:ext uri="{FF2B5EF4-FFF2-40B4-BE49-F238E27FC236}">
                <a16:creationId xmlns:a16="http://schemas.microsoft.com/office/drawing/2014/main" id="{F3425AE6-F8C7-F800-B0D7-A10BB1FC9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1305"/>
            <a:ext cx="10515600" cy="1097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5333" b="1" i="0">
                <a:solidFill>
                  <a:srgbClr val="16C2F4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/>
              <a:t>THIS IS A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79F89E-096D-1743-97B6-408713809D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88677" y="335190"/>
            <a:ext cx="3614647" cy="1219943"/>
          </a:xfrm>
          <a:prstGeom prst="rect">
            <a:avLst/>
          </a:prstGeom>
          <a:effectLst>
            <a:outerShdw blurRad="50800" dist="50800" dir="360824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5412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37D823-4316-F0B8-4547-17A6104D22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1222834"/>
            <a:ext cx="12192000" cy="68464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E0EF5D-0E94-8E78-156C-5A9D504978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7486" y="246523"/>
            <a:ext cx="2290885" cy="773173"/>
          </a:xfrm>
          <a:prstGeom prst="rect">
            <a:avLst/>
          </a:prstGeom>
          <a:effectLst>
            <a:outerShdw blurRad="50800" dist="50800" dir="360824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4823A5-AA63-A1E2-7F2A-188AF1FE80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4118" y="1763185"/>
            <a:ext cx="8756649" cy="33231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548626">
              <a:buClr>
                <a:srgbClr val="16C2F4"/>
              </a:buClr>
              <a:defRPr sz="2133">
                <a:solidFill>
                  <a:schemeClr val="bg1"/>
                </a:solidFill>
              </a:defRPr>
            </a:lvl2pPr>
            <a:lvl3pPr marL="914377">
              <a:buClr>
                <a:srgbClr val="16C2F4"/>
              </a:buClr>
              <a:defRPr sz="1867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Some 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itle Placeholder 7">
            <a:extLst>
              <a:ext uri="{FF2B5EF4-FFF2-40B4-BE49-F238E27FC236}">
                <a16:creationId xmlns:a16="http://schemas.microsoft.com/office/drawing/2014/main" id="{402F9F45-A3CC-F0A6-49DA-04B56B69A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3075" y="373171"/>
            <a:ext cx="9111440" cy="773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733" b="1" i="0">
                <a:solidFill>
                  <a:srgbClr val="16C2F4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/>
              <a:t>THIS IS A TITLE</a:t>
            </a:r>
          </a:p>
        </p:txBody>
      </p:sp>
    </p:spTree>
    <p:extLst>
      <p:ext uri="{BB962C8B-B14F-4D97-AF65-F5344CB8AC3E}">
        <p14:creationId xmlns:p14="http://schemas.microsoft.com/office/powerpoint/2010/main" val="2799468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B16A0-C0C4-DC1C-E895-E3798274C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6638"/>
            <a:ext cx="12192000" cy="684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02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3961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1B8703-05E9-8A1C-EFD8-D0650037AF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22834"/>
            <a:ext cx="12192000" cy="6846407"/>
          </a:xfrm>
          <a:prstGeom prst="rect">
            <a:avLst/>
          </a:prstGeom>
        </p:spPr>
      </p:pic>
      <p:sp>
        <p:nvSpPr>
          <p:cNvPr id="2" name="Title Placeholder 7">
            <a:extLst>
              <a:ext uri="{FF2B5EF4-FFF2-40B4-BE49-F238E27FC236}">
                <a16:creationId xmlns:a16="http://schemas.microsoft.com/office/drawing/2014/main" id="{74F57C27-A577-CD72-B5CB-CEE1A9AF9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1305"/>
            <a:ext cx="10515600" cy="1097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16C2F4"/>
                </a:solidFill>
              </a:defRPr>
            </a:lvl1pPr>
          </a:lstStyle>
          <a:p>
            <a:r>
              <a:rPr lang="en-US"/>
              <a:t>THIS IS A TITLE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0C40170-DB9C-EC95-FEF6-08C051B45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78978"/>
            <a:ext cx="10515600" cy="654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 Subtitle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7D6017-69A6-1C34-CADE-2AF9BDAF5E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88677" y="335190"/>
            <a:ext cx="3614647" cy="1219943"/>
          </a:xfrm>
          <a:prstGeom prst="rect">
            <a:avLst/>
          </a:prstGeom>
          <a:effectLst>
            <a:outerShdw blurRad="50800" dist="50800" dir="360824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6419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8A25B5-DF79-B3CF-B1BC-84B4033A50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7486" y="246523"/>
            <a:ext cx="2290885" cy="773173"/>
          </a:xfrm>
          <a:prstGeom prst="rect">
            <a:avLst/>
          </a:prstGeom>
          <a:effectLst>
            <a:outerShdw blurRad="50800" dist="50800" dir="360824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3593775-16D3-11A5-CB30-6025935C4E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4118" y="1763185"/>
            <a:ext cx="8756649" cy="33231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tx1"/>
                </a:solidFill>
              </a:defRPr>
            </a:lvl1pPr>
            <a:lvl2pPr marL="548626">
              <a:buClr>
                <a:srgbClr val="16C2F4"/>
              </a:buClr>
              <a:defRPr sz="2133">
                <a:solidFill>
                  <a:schemeClr val="tx1"/>
                </a:solidFill>
              </a:defRPr>
            </a:lvl2pPr>
            <a:lvl3pPr marL="914377">
              <a:buClr>
                <a:srgbClr val="16C2F4"/>
              </a:buClr>
              <a:defRPr sz="1867"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Some 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Placeholder 7">
            <a:extLst>
              <a:ext uri="{FF2B5EF4-FFF2-40B4-BE49-F238E27FC236}">
                <a16:creationId xmlns:a16="http://schemas.microsoft.com/office/drawing/2014/main" id="{B2F81A72-76FE-1102-EBD7-5FF31D19B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3075" y="373171"/>
            <a:ext cx="9111440" cy="773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733" b="1" i="0">
                <a:solidFill>
                  <a:srgbClr val="16C2F4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/>
              <a:t>THIS IS A TITLE</a:t>
            </a:r>
          </a:p>
        </p:txBody>
      </p:sp>
    </p:spTree>
    <p:extLst>
      <p:ext uri="{BB962C8B-B14F-4D97-AF65-F5344CB8AC3E}">
        <p14:creationId xmlns:p14="http://schemas.microsoft.com/office/powerpoint/2010/main" val="3061647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DC520DD-CCBA-31E1-0EEF-65299A252D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4118" y="1763185"/>
            <a:ext cx="6052319" cy="33231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548626">
              <a:buClr>
                <a:srgbClr val="16C2F4"/>
              </a:buClr>
              <a:defRPr sz="2133">
                <a:solidFill>
                  <a:schemeClr val="tx1"/>
                </a:solidFill>
              </a:defRPr>
            </a:lvl2pPr>
            <a:lvl3pPr marL="914377">
              <a:buClr>
                <a:srgbClr val="16C2F4"/>
              </a:buClr>
              <a:defRPr sz="1867"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Some text goes here. </a:t>
            </a:r>
          </a:p>
        </p:txBody>
      </p:sp>
      <p:sp>
        <p:nvSpPr>
          <p:cNvPr id="4" name="Title Placeholder 7">
            <a:extLst>
              <a:ext uri="{FF2B5EF4-FFF2-40B4-BE49-F238E27FC236}">
                <a16:creationId xmlns:a16="http://schemas.microsoft.com/office/drawing/2014/main" id="{B1B4D2A6-BCBE-AA6A-E5FB-5A694B263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3075" y="373171"/>
            <a:ext cx="9111440" cy="773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733" b="1" i="0">
                <a:solidFill>
                  <a:srgbClr val="16C2F4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/>
              <a:t>THIS IS A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1C0F339-99B2-1A07-850A-3F5339F9F0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05651" y="1763184"/>
            <a:ext cx="4798483" cy="406680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71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7">
            <a:extLst>
              <a:ext uri="{FF2B5EF4-FFF2-40B4-BE49-F238E27FC236}">
                <a16:creationId xmlns:a16="http://schemas.microsoft.com/office/drawing/2014/main" id="{533E64D9-1D21-444F-385D-55813095A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3075" y="373171"/>
            <a:ext cx="9111440" cy="773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733" b="1" i="0">
                <a:solidFill>
                  <a:srgbClr val="16C2F4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/>
              <a:t>THIS IS A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9B6210E-6A13-B451-7527-4629F81FAA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19718" y="2587080"/>
            <a:ext cx="2216149" cy="247347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80ED781-A4C2-9753-B666-9A59639B94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434" y="5110152"/>
            <a:ext cx="3346257" cy="9202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Person’s Name Here</a:t>
            </a: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30758A6D-BB8C-AD2C-E7CC-DFFADC85426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27800" y="2587080"/>
            <a:ext cx="2216149" cy="247347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802EB5A-D032-FE43-47B9-5F16E584F5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96517" y="5110152"/>
            <a:ext cx="3346257" cy="9202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Person’s Name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66C5960E-81D9-BE82-2BA6-6A51065759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03424" y="2587080"/>
            <a:ext cx="2216149" cy="247347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ECF9576-616F-14DE-631F-134F34D77C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72141" y="5110152"/>
            <a:ext cx="3346257" cy="9202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Person’s Name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5CB4BD-33E4-E93F-2EC3-D20CDB4760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8433" y="1566334"/>
            <a:ext cx="10829964" cy="9202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867"/>
            </a:lvl2pPr>
            <a:lvl3pPr marL="1219140" indent="0">
              <a:buNone/>
              <a:defRPr sz="1867"/>
            </a:lvl3pPr>
            <a:lvl4pPr marL="1828709" indent="0">
              <a:buNone/>
              <a:defRPr sz="1867"/>
            </a:lvl4pPr>
            <a:lvl5pPr marL="2438278" indent="0">
              <a:buNone/>
              <a:defRPr sz="1867"/>
            </a:lvl5pPr>
          </a:lstStyle>
          <a:p>
            <a:pPr lvl="0"/>
            <a:r>
              <a:rPr lang="en-US"/>
              <a:t>Some text goes here.</a:t>
            </a:r>
          </a:p>
        </p:txBody>
      </p:sp>
    </p:spTree>
    <p:extLst>
      <p:ext uri="{BB962C8B-B14F-4D97-AF65-F5344CB8AC3E}">
        <p14:creationId xmlns:p14="http://schemas.microsoft.com/office/powerpoint/2010/main" val="637696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A6F671C-84F4-B5AF-19B3-25D64608AD15}"/>
              </a:ext>
            </a:extLst>
          </p:cNvPr>
          <p:cNvSpPr txBox="1"/>
          <p:nvPr userDrawn="1"/>
        </p:nvSpPr>
        <p:spPr>
          <a:xfrm>
            <a:off x="168509" y="6363630"/>
            <a:ext cx="3875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rapid3devent.com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5D9870-FF96-5871-D0EE-9910C1135AE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226633" y="6366354"/>
            <a:ext cx="1697737" cy="38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055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EBC675-8985-01EF-7651-FEBA86D46E87}"/>
              </a:ext>
            </a:extLst>
          </p:cNvPr>
          <p:cNvSpPr txBox="1"/>
          <p:nvPr userDrawn="1"/>
        </p:nvSpPr>
        <p:spPr>
          <a:xfrm>
            <a:off x="168509" y="6363630"/>
            <a:ext cx="3875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rapid3devent.com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6CBDC5-A73A-71C5-CCD4-BCA9AA36137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0226632" y="6366354"/>
            <a:ext cx="1697736" cy="3819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C253BC-95EC-7A86-AF31-64148061318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87486" y="246523"/>
            <a:ext cx="2290885" cy="773173"/>
          </a:xfrm>
          <a:prstGeom prst="rect">
            <a:avLst/>
          </a:prstGeom>
          <a:effectLst>
            <a:outerShdw blurRad="50800" dist="50800" dir="360824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6416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microsoft.com/office/2018/10/relationships/comments" Target="../comments/modernComment_11B_CF438C4F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0_B42ED47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40C623-1CF4-1491-CF01-F18AB6CAB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016" y="1011383"/>
            <a:ext cx="5281968" cy="1782664"/>
          </a:xfrm>
          <a:prstGeom prst="rect">
            <a:avLst/>
          </a:prstGeom>
          <a:effectLst>
            <a:outerShdw blurRad="101600" dist="50800" dir="36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D89952-03D2-EB1C-2686-4049C6AF0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092" y="3045268"/>
            <a:ext cx="8589817" cy="3123571"/>
          </a:xfrm>
          <a:prstGeom prst="rect">
            <a:avLst/>
          </a:prstGeom>
          <a:effectLst>
            <a:outerShdw blurRad="50800" dist="38100" dir="36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2539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9144AD-B272-1283-7038-61D9810B0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NASA Isogrid Case Study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78C1B50-BDB1-77E7-FA91-B82E989E4C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315509"/>
            <a:ext cx="6764783" cy="4951941"/>
          </a:xfrm>
        </p:spPr>
        <p:txBody>
          <a:bodyPr/>
          <a:lstStyle/>
          <a:p>
            <a:pPr marL="243842" lvl="1" indent="0">
              <a:buNone/>
            </a:pPr>
            <a:r>
              <a:rPr lang="en-US" sz="1600"/>
              <a:t>NASA has recognized the need to push the state of the art in current optomechanical technologies</a:t>
            </a:r>
            <a:r>
              <a:rPr lang="en-US" sz="1600" baseline="30000"/>
              <a:t>12</a:t>
            </a:r>
          </a:p>
          <a:p>
            <a:pPr lvl="1"/>
            <a:endParaRPr lang="en-US" sz="1600"/>
          </a:p>
          <a:p>
            <a:pPr marL="243842" lvl="1" indent="0">
              <a:buNone/>
            </a:pPr>
            <a:r>
              <a:rPr lang="en-US" sz="1600"/>
              <a:t>Important Factors:</a:t>
            </a:r>
          </a:p>
          <a:p>
            <a:pPr lvl="1"/>
            <a:r>
              <a:rPr lang="en-US" sz="1600"/>
              <a:t>Dimensional stability</a:t>
            </a:r>
          </a:p>
          <a:p>
            <a:pPr lvl="1"/>
            <a:r>
              <a:rPr lang="en-US" sz="1600"/>
              <a:t>Temperature</a:t>
            </a:r>
          </a:p>
          <a:p>
            <a:pPr lvl="1"/>
            <a:r>
              <a:rPr lang="en-US" sz="1600"/>
              <a:t>Manufacturability</a:t>
            </a:r>
          </a:p>
          <a:p>
            <a:pPr lvl="1"/>
            <a:r>
              <a:rPr lang="en-US" sz="1600"/>
              <a:t>Cost </a:t>
            </a:r>
          </a:p>
          <a:p>
            <a:pPr lvl="1"/>
            <a:endParaRPr lang="en-US" sz="1600"/>
          </a:p>
          <a:p>
            <a:pPr marL="243842" lvl="1" indent="0">
              <a:buNone/>
            </a:pPr>
            <a:r>
              <a:rPr lang="en-US" sz="1600"/>
              <a:t>Example Structures:</a:t>
            </a:r>
          </a:p>
          <a:p>
            <a:pPr lvl="1"/>
            <a:r>
              <a:rPr lang="en-US" sz="1600"/>
              <a:t>Optical benches</a:t>
            </a:r>
          </a:p>
          <a:p>
            <a:pPr lvl="1"/>
            <a:r>
              <a:rPr lang="en-US" sz="1600"/>
              <a:t>Stable optics</a:t>
            </a:r>
          </a:p>
          <a:p>
            <a:pPr lvl="1"/>
            <a:r>
              <a:rPr lang="en-US" sz="1600"/>
              <a:t>Metering structures</a:t>
            </a:r>
          </a:p>
          <a:p>
            <a:pPr marL="243842" lvl="1" indent="0">
              <a:buNone/>
            </a:pPr>
            <a:endParaRPr lang="en-US" sz="1600"/>
          </a:p>
          <a:p>
            <a:pPr marL="243842" lvl="1" indent="0">
              <a:buNone/>
            </a:pPr>
            <a:r>
              <a:rPr lang="en-US" sz="1600"/>
              <a:t>CCI and NASA are working together to demonstrate CF3D® dimensionally stable structures for future space astronomy missions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B2C393-8102-2279-966F-C45306D1796C}"/>
              </a:ext>
            </a:extLst>
          </p:cNvPr>
          <p:cNvSpPr txBox="1"/>
          <p:nvPr/>
        </p:nvSpPr>
        <p:spPr>
          <a:xfrm>
            <a:off x="-76214" y="6204318"/>
            <a:ext cx="108680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bg1">
                    <a:lumMod val="65000"/>
                  </a:schemeClr>
                </a:solidFill>
              </a:rPr>
              <a:t>12 SBIR.gov Topic S12.02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678333-7DD6-ED88-6091-45092286E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879" y="2256400"/>
            <a:ext cx="7834636" cy="307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828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9144AD-B272-1283-7038-61D9810B0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Continuous Fiber Isogrid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78C1B50-BDB1-77E7-FA91-B82E989E4C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1763184"/>
            <a:ext cx="6095999" cy="4155498"/>
          </a:xfrm>
        </p:spPr>
        <p:txBody>
          <a:bodyPr/>
          <a:lstStyle/>
          <a:p>
            <a:pPr lvl="1"/>
            <a:r>
              <a:rPr lang="en-US" sz="1600"/>
              <a:t>Dimensionally stable structure design: CF3D® </a:t>
            </a:r>
            <a:r>
              <a:rPr lang="en-US" sz="1600" err="1"/>
              <a:t>isogrid</a:t>
            </a:r>
            <a:endParaRPr lang="en-US" sz="1600"/>
          </a:p>
          <a:p>
            <a:pPr lvl="2"/>
            <a:r>
              <a:rPr lang="en-US" sz="1334"/>
              <a:t>High stiffness to weight ratio combining </a:t>
            </a:r>
            <a:r>
              <a:rPr lang="en-US" sz="1334" err="1"/>
              <a:t>isogrids</a:t>
            </a:r>
            <a:r>
              <a:rPr lang="en-US" sz="1334"/>
              <a:t> and composites</a:t>
            </a:r>
          </a:p>
          <a:p>
            <a:pPr lvl="2"/>
            <a:r>
              <a:rPr lang="en-US" sz="1334"/>
              <a:t>Continuous fiber lug elements attachment points</a:t>
            </a:r>
          </a:p>
          <a:p>
            <a:pPr lvl="2"/>
            <a:r>
              <a:rPr lang="en-US" sz="1334"/>
              <a:t>Dimensionally stable with temperature change</a:t>
            </a:r>
          </a:p>
          <a:p>
            <a:pPr lvl="1"/>
            <a:endParaRPr lang="en-US" sz="1600"/>
          </a:p>
          <a:p>
            <a:pPr lvl="1"/>
            <a:r>
              <a:rPr lang="en-US" sz="1600"/>
              <a:t>Phase I SBIR Demonstration:</a:t>
            </a:r>
          </a:p>
          <a:p>
            <a:pPr lvl="2"/>
            <a:r>
              <a:rPr lang="en-US" sz="1334"/>
              <a:t>Design, toolpath, and printed an </a:t>
            </a:r>
            <a:r>
              <a:rPr lang="en-US" sz="1334" err="1"/>
              <a:t>isogrid</a:t>
            </a:r>
            <a:r>
              <a:rPr lang="en-US" sz="1334"/>
              <a:t> structure</a:t>
            </a:r>
          </a:p>
          <a:p>
            <a:pPr lvl="2"/>
            <a:r>
              <a:rPr lang="en-US" sz="1334"/>
              <a:t>Predicted mechanical performance with refined FEA models</a:t>
            </a:r>
          </a:p>
          <a:p>
            <a:pPr lvl="2"/>
            <a:r>
              <a:rPr lang="en-US" sz="1334"/>
              <a:t>Achieved near-zero coefficient of thermal expansion </a:t>
            </a:r>
          </a:p>
        </p:txBody>
      </p:sp>
      <p:pic>
        <p:nvPicPr>
          <p:cNvPr id="2" name="Picture 1" descr="Image">
            <a:extLst>
              <a:ext uri="{FF2B5EF4-FFF2-40B4-BE49-F238E27FC236}">
                <a16:creationId xmlns:a16="http://schemas.microsoft.com/office/drawing/2014/main" id="{C80738B8-FF7F-81C2-18AB-39A25D43D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FF2B5EF4-FFF2-40B4-BE49-F238E27FC236}">
                <a16:creationId xmlns="" xmlns:lc="http://schemas.openxmlformats.org/drawingml/2006/lockedCanvas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el="http://schemas.microsoft.com/office/2019/extlst" xmlns:m="http://schemas.openxmlformats.org/officeDocument/2006/math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rto="http://schemas.microsoft.com/office/word/2006/arto" xmlns:a16="http://schemas.microsoft.com/office/drawing/2014/main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c="http://schemas.openxmlformats.org/markup-compatibility/2006" xmlns:pic="http://schemas.openxmlformats.org/drawingml/2006/picture" xmlns:wp14="http://schemas.microsoft.com/office/word/2010/wordprocessingDrawing" xmlns:wp="http://schemas.openxmlformats.org/drawingml/2006/wordprocessingDrawing" id="{4EC5A8E4-B38F-BF47-BF9A-180E29EEE07A}"/>
              </a:ext>
            </a:extLst>
          </a:blip>
          <a:stretch>
            <a:fillRect/>
          </a:stretch>
        </p:blipFill>
        <p:spPr>
          <a:xfrm>
            <a:off x="7091440" y="1431879"/>
            <a:ext cx="3212875" cy="481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473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9144AD-B272-1283-7038-61D9810B0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Isogrid Structural Performance and Modeling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78C1B50-BDB1-77E7-FA91-B82E989E4C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1763184"/>
            <a:ext cx="6296024" cy="4155498"/>
          </a:xfrm>
        </p:spPr>
        <p:txBody>
          <a:bodyPr/>
          <a:lstStyle/>
          <a:p>
            <a:pPr lvl="1"/>
            <a:r>
              <a:rPr lang="en-US" sz="1600"/>
              <a:t>Sub-element testing to understand continuous fiber intersection performance</a:t>
            </a:r>
          </a:p>
          <a:p>
            <a:pPr lvl="1"/>
            <a:endParaRPr lang="en-US" sz="1600"/>
          </a:p>
          <a:p>
            <a:pPr lvl="1"/>
            <a:r>
              <a:rPr lang="en-US" sz="1600"/>
              <a:t>FEA modeling predicted failing force of 2.0kN (441lb) at the intersection under compression loading</a:t>
            </a:r>
          </a:p>
          <a:p>
            <a:pPr lvl="1"/>
            <a:endParaRPr lang="en-US" sz="1600"/>
          </a:p>
          <a:p>
            <a:pPr lvl="1"/>
            <a:r>
              <a:rPr lang="en-US" sz="1600"/>
              <a:t>The iso-grid panel tested under load failed at 2.01 </a:t>
            </a:r>
            <a:r>
              <a:rPr lang="en-US" sz="1600" err="1"/>
              <a:t>kN</a:t>
            </a:r>
            <a:r>
              <a:rPr lang="en-US" sz="1600"/>
              <a:t> (Fa)</a:t>
            </a:r>
          </a:p>
          <a:p>
            <a:pPr lvl="1"/>
            <a:endParaRPr lang="en-US" sz="1600"/>
          </a:p>
          <a:p>
            <a:pPr lvl="1"/>
            <a:r>
              <a:rPr lang="en-US" sz="1600"/>
              <a:t>99.5% accurate to prediction using FEA model and experimental data at the sub-element level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56B5718-E3AE-57CD-74C8-07A194E7EE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575" y="1490339"/>
            <a:ext cx="4114940" cy="2229145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4C0229F-1E93-D21E-9C20-D9F8D2EDF9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244" y="3840932"/>
            <a:ext cx="4177271" cy="24074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B89EE8-DDE3-CEF7-640E-9A5C2A775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4639" y="4272329"/>
            <a:ext cx="1976223" cy="164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50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9144AD-B272-1283-7038-61D9810B0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Isogrid Dimensional Stability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78C1B50-BDB1-77E7-FA91-B82E989E4C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1763184"/>
            <a:ext cx="6095999" cy="4155498"/>
          </a:xfrm>
        </p:spPr>
        <p:txBody>
          <a:bodyPr/>
          <a:lstStyle/>
          <a:p>
            <a:pPr lvl="1"/>
            <a:r>
              <a:rPr lang="en-US" sz="1600"/>
              <a:t>Achieved -0.018 ppm/°C through coupon level testing</a:t>
            </a:r>
          </a:p>
          <a:p>
            <a:pPr lvl="1"/>
            <a:endParaRPr lang="en-US" sz="1600"/>
          </a:p>
          <a:p>
            <a:pPr lvl="1"/>
            <a:r>
              <a:rPr lang="en-US" sz="1600"/>
              <a:t>Full scale </a:t>
            </a:r>
            <a:r>
              <a:rPr lang="en-US" sz="1600" err="1"/>
              <a:t>isogrid</a:t>
            </a:r>
            <a:r>
              <a:rPr lang="en-US" sz="1600"/>
              <a:t> (1300mm x 850mm) had a change in length of 0.42um/°C </a:t>
            </a:r>
          </a:p>
        </p:txBody>
      </p:sp>
      <p:pic>
        <p:nvPicPr>
          <p:cNvPr id="3076" name="Picture 4" descr="Selected photo">
            <a:extLst>
              <a:ext uri="{FF2B5EF4-FFF2-40B4-BE49-F238E27FC236}">
                <a16:creationId xmlns:a16="http://schemas.microsoft.com/office/drawing/2014/main" id="{513A0CFB-3C02-7491-2E5C-2349EF9EF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740" y="1650144"/>
            <a:ext cx="5819775" cy="436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31054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9144AD-B272-1283-7038-61D9810B0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B2C393-8102-2279-966F-C45306D1796C}"/>
              </a:ext>
            </a:extLst>
          </p:cNvPr>
          <p:cNvSpPr txBox="1"/>
          <p:nvPr/>
        </p:nvSpPr>
        <p:spPr>
          <a:xfrm>
            <a:off x="-76200" y="6205983"/>
            <a:ext cx="556974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bg1">
                    <a:lumMod val="65000"/>
                  </a:schemeClr>
                </a:solidFill>
              </a:rPr>
              <a:t>13 SBIR.gov Topic S12.02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D253EB2-BF42-B00F-065A-B5612186F4AB}"/>
              </a:ext>
            </a:extLst>
          </p:cNvPr>
          <p:cNvSpPr txBox="1">
            <a:spLocks/>
          </p:cNvSpPr>
          <p:nvPr/>
        </p:nvSpPr>
        <p:spPr>
          <a:xfrm>
            <a:off x="0" y="1478259"/>
            <a:ext cx="7038974" cy="4483227"/>
          </a:xfrm>
          <a:prstGeom prst="rect">
            <a:avLst/>
          </a:prstGeom>
        </p:spPr>
        <p:txBody>
          <a:bodyPr/>
          <a:lstStyle>
            <a:lvl1pPr marL="0" indent="0" algn="l" defTabSz="1219140" rtl="0" eaLnBrk="1" latinLnBrk="0" hangingPunct="1">
              <a:lnSpc>
                <a:spcPct val="90000"/>
              </a:lnSpc>
              <a:spcBef>
                <a:spcPts val="1333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26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Clr>
                <a:srgbClr val="16C2F4"/>
              </a:buClr>
              <a:buFont typeface="Arial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Clr>
                <a:srgbClr val="16C2F4"/>
              </a:buClr>
              <a:buFont typeface="Arial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493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74306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600" err="1"/>
              <a:t>Isogrids</a:t>
            </a:r>
            <a:r>
              <a:rPr lang="en-US" sz="1600"/>
              <a:t> are a proven structure with high stiffness/strength to weight ratios</a:t>
            </a:r>
          </a:p>
          <a:p>
            <a:pPr lvl="1"/>
            <a:endParaRPr lang="en-US" sz="1600"/>
          </a:p>
          <a:p>
            <a:pPr lvl="1"/>
            <a:r>
              <a:rPr lang="en-US" sz="1600"/>
              <a:t>Continuous fiber composites are superior to aluminum from a stiffness and strength to weight ratio</a:t>
            </a:r>
          </a:p>
          <a:p>
            <a:pPr lvl="1"/>
            <a:endParaRPr lang="en-US" sz="1600"/>
          </a:p>
          <a:p>
            <a:pPr lvl="1"/>
            <a:r>
              <a:rPr lang="en-US" sz="1600"/>
              <a:t>Current manufacturing processes limit </a:t>
            </a:r>
            <a:r>
              <a:rPr lang="en-US" sz="1600" err="1"/>
              <a:t>isogrids</a:t>
            </a:r>
            <a:r>
              <a:rPr lang="en-US" sz="1600"/>
              <a:t> to high-end applications because of material waste and costly tooling</a:t>
            </a:r>
          </a:p>
          <a:p>
            <a:pPr lvl="1"/>
            <a:endParaRPr lang="en-US" sz="1600"/>
          </a:p>
          <a:p>
            <a:pPr lvl="1"/>
            <a:r>
              <a:rPr lang="en-US" sz="1600"/>
              <a:t>CF3D® is an emerging technology for manufacturing continuous fiber structures such as </a:t>
            </a:r>
            <a:r>
              <a:rPr lang="en-US" sz="1600" err="1"/>
              <a:t>isogrids</a:t>
            </a:r>
            <a:endParaRPr lang="en-US" sz="1600"/>
          </a:p>
          <a:p>
            <a:pPr lvl="2"/>
            <a:r>
              <a:rPr lang="en-US" sz="1334"/>
              <a:t>Zero waste, design flexibility, no tooling, fiber alignment</a:t>
            </a:r>
          </a:p>
          <a:p>
            <a:pPr lvl="2"/>
            <a:endParaRPr lang="en-US" sz="1334"/>
          </a:p>
          <a:p>
            <a:pPr lvl="1"/>
            <a:r>
              <a:rPr lang="en-US" sz="1600"/>
              <a:t>Continuous Composites and NASA are demonstrating low-CTE </a:t>
            </a:r>
            <a:r>
              <a:rPr lang="en-US" sz="1600" err="1"/>
              <a:t>isogrids</a:t>
            </a:r>
            <a:r>
              <a:rPr lang="en-US" sz="1600"/>
              <a:t> (-0.018 ppm/C) with high modeling accuracy (99.5%)</a:t>
            </a:r>
          </a:p>
          <a:p>
            <a:pPr lvl="1"/>
            <a:endParaRPr lang="en-US" sz="1600"/>
          </a:p>
        </p:txBody>
      </p:sp>
      <p:pic>
        <p:nvPicPr>
          <p:cNvPr id="9" name="Picture 8" descr="A picture containing dark, night sky">
            <a:extLst>
              <a:ext uri="{FF2B5EF4-FFF2-40B4-BE49-F238E27FC236}">
                <a16:creationId xmlns:a16="http://schemas.microsoft.com/office/drawing/2014/main" id="{768F04B0-A71D-007A-F0AA-BADBFC4CD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850" y="1348148"/>
            <a:ext cx="3162300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651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2AF6A0-D868-22AB-DBDB-8BC0E192201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5797"/>
            <a:ext cx="12192000" cy="68464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C89116-C214-AC46-8117-041D9F5E1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21" y="2427293"/>
            <a:ext cx="5281968" cy="1782664"/>
          </a:xfrm>
          <a:prstGeom prst="rect">
            <a:avLst/>
          </a:prstGeom>
          <a:effectLst>
            <a:outerShdw blurRad="101600" dist="50800" dir="36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886699-6145-A96F-FD0E-981C517768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0155" y="2306100"/>
            <a:ext cx="2930492" cy="2786521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34717241-E411-D316-9804-6C7B264F818B}"/>
              </a:ext>
            </a:extLst>
          </p:cNvPr>
          <p:cNvSpPr txBox="1">
            <a:spLocks/>
          </p:cNvSpPr>
          <p:nvPr/>
        </p:nvSpPr>
        <p:spPr>
          <a:xfrm>
            <a:off x="838200" y="667709"/>
            <a:ext cx="10515600" cy="1097672"/>
          </a:xfrm>
          <a:prstGeom prst="rect">
            <a:avLst/>
          </a:prstGeom>
        </p:spPr>
        <p:txBody>
          <a:bodyPr/>
          <a:lstStyle>
            <a:lvl1pPr algn="l" defTabSz="91437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867" b="1">
                <a:solidFill>
                  <a:srgbClr val="16C2F4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690351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D11BEA-671E-70E7-68F6-B3D569AE7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1305"/>
            <a:ext cx="10515600" cy="192996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>
                <a:latin typeface="+mn-lt"/>
              </a:rPr>
              <a:t>Design and Additive Manufacturing of  Continuous Fiber Isogrid Structures</a:t>
            </a:r>
            <a:br>
              <a:rPr lang="en-US" sz="6000">
                <a:latin typeface="+mn-lt"/>
              </a:rPr>
            </a:br>
            <a:endParaRPr lang="en-US"/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4D69125E-1C9C-F430-38BA-7456F37C9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47426"/>
            <a:ext cx="10515600" cy="654204"/>
          </a:xfrm>
          <a:prstGeom prst="rect">
            <a:avLst/>
          </a:prstGeom>
        </p:spPr>
        <p:txBody>
          <a:bodyPr vert="horz" lIns="121920" tIns="60960" rIns="121920" bIns="60960" rtlCol="0">
            <a:normAutofit fontScale="62500" lnSpcReduction="20000"/>
          </a:bodyPr>
          <a:lstStyle>
            <a:lvl1pPr algn="ctr"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n-US" b="0">
                <a:latin typeface="+mn-lt"/>
                <a:cs typeface="Calibri"/>
              </a:rPr>
              <a:t>Continuous Composites Inc.</a:t>
            </a:r>
            <a:br>
              <a:rPr lang="en-US">
                <a:latin typeface="+mn-lt"/>
              </a:rPr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451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BE78B-2950-AD03-1606-B49EEB8BE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SPEAKERS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B2E4C3-F271-7FA5-3392-913F1340D4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Bef>
                <a:spcPts val="267"/>
              </a:spcBef>
            </a:pPr>
            <a:r>
              <a:rPr lang="en-US" sz="2000" b="1">
                <a:solidFill>
                  <a:srgbClr val="002B66"/>
                </a:solidFill>
              </a:rPr>
              <a:t>Nathan Stranberg</a:t>
            </a:r>
          </a:p>
          <a:p>
            <a:pPr>
              <a:spcBef>
                <a:spcPts val="267"/>
              </a:spcBef>
            </a:pPr>
            <a:r>
              <a:rPr lang="en-US"/>
              <a:t>Director of Application Engineering</a:t>
            </a:r>
          </a:p>
        </p:txBody>
      </p:sp>
      <p:pic>
        <p:nvPicPr>
          <p:cNvPr id="3" name="Picture Placeholder 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60BE6F2B-5DCD-90D3-449C-D47C687E88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" r="5199"/>
          <a:stretch>
            <a:fillRect/>
          </a:stretch>
        </p:blipFill>
        <p:spPr>
          <a:xfrm>
            <a:off x="4827588" y="2587625"/>
            <a:ext cx="2216150" cy="247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714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9144AD-B272-1283-7038-61D9810B0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Isogrids</a:t>
            </a:r>
            <a:r>
              <a:rPr lang="en-US"/>
              <a:t> and Applications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78C1B50-BDB1-77E7-FA91-B82E989E4C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470115"/>
            <a:ext cx="7865616" cy="3977631"/>
          </a:xfrm>
        </p:spPr>
        <p:txBody>
          <a:bodyPr/>
          <a:lstStyle/>
          <a:p>
            <a:pPr marL="243842" lvl="1" indent="0">
              <a:buNone/>
            </a:pPr>
            <a:r>
              <a:rPr lang="en-US" sz="1600"/>
              <a:t>Isogrid is a lattice of stiffening ribs forming an array of contiguous equilateral traingles</a:t>
            </a:r>
            <a:r>
              <a:rPr lang="en-US" sz="1600" baseline="30000"/>
              <a:t>1</a:t>
            </a:r>
          </a:p>
          <a:p>
            <a:pPr marL="243842" lvl="1" indent="0">
              <a:buNone/>
            </a:pPr>
            <a:endParaRPr lang="en-US" sz="1600"/>
          </a:p>
          <a:p>
            <a:pPr marL="243842" lvl="1" indent="0">
              <a:buNone/>
            </a:pPr>
            <a:r>
              <a:rPr lang="en-US" sz="1600"/>
              <a:t>Applications:</a:t>
            </a:r>
          </a:p>
          <a:p>
            <a:pPr lvl="1"/>
            <a:r>
              <a:rPr lang="en-US" sz="1600"/>
              <a:t>Transport Airplane: </a:t>
            </a:r>
            <a:r>
              <a:rPr lang="en-US" sz="1600" err="1"/>
              <a:t>Isogrids</a:t>
            </a:r>
            <a:r>
              <a:rPr lang="en-US" sz="1600"/>
              <a:t> reduced fuselage structural depth from 4 inches to 1.5 inches</a:t>
            </a:r>
            <a:r>
              <a:rPr lang="en-US" sz="1600" baseline="30000"/>
              <a:t>1</a:t>
            </a:r>
          </a:p>
          <a:p>
            <a:pPr lvl="1"/>
            <a:endParaRPr lang="en-US" sz="1600"/>
          </a:p>
          <a:p>
            <a:pPr lvl="1"/>
            <a:r>
              <a:rPr lang="en-US" sz="1600"/>
              <a:t>Composite Fairing: Isogrid design reduced weight by over 40%</a:t>
            </a:r>
            <a:r>
              <a:rPr lang="en-US" sz="1600" baseline="30000"/>
              <a:t>2</a:t>
            </a:r>
          </a:p>
          <a:p>
            <a:pPr lvl="1"/>
            <a:endParaRPr lang="en-US" sz="1600"/>
          </a:p>
          <a:p>
            <a:pPr lvl="1"/>
            <a:r>
              <a:rPr lang="en-US" sz="1600"/>
              <a:t>Isogrid Tube: Isogrid designs reduced at least 45% of mass</a:t>
            </a:r>
            <a:r>
              <a:rPr lang="en-US" sz="1600" baseline="30000"/>
              <a:t>3</a:t>
            </a:r>
          </a:p>
          <a:p>
            <a:pPr lvl="1"/>
            <a:endParaRPr lang="en-US" sz="1600"/>
          </a:p>
          <a:p>
            <a:pPr lvl="1"/>
            <a:r>
              <a:rPr lang="en-US" sz="1600"/>
              <a:t>Payload Shroud: Isogrid resulted in a 61% reduction in weight, 300% strength increase, and 1000% stiffness increase over the existing aluminum design</a:t>
            </a:r>
            <a:r>
              <a:rPr lang="en-US" sz="1600" baseline="30000"/>
              <a:t>4</a:t>
            </a:r>
          </a:p>
          <a:p>
            <a:pPr lvl="1"/>
            <a:endParaRPr lang="en-US" sz="1600" baseline="30000"/>
          </a:p>
          <a:p>
            <a:pPr marL="243842" lvl="1" indent="0">
              <a:buNone/>
            </a:pPr>
            <a:r>
              <a:rPr lang="en-US" sz="1600"/>
              <a:t>Why aren’t </a:t>
            </a:r>
            <a:r>
              <a:rPr lang="en-US" sz="1600" err="1"/>
              <a:t>isogrids</a:t>
            </a:r>
            <a:r>
              <a:rPr lang="en-US" sz="1600"/>
              <a:t> not more prevalent today?</a:t>
            </a:r>
          </a:p>
          <a:p>
            <a:pPr marL="243842" lvl="1" indent="0">
              <a:buNone/>
            </a:pPr>
            <a:endParaRPr lang="en-US" sz="1600" baseline="300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7799EF-B3C3-7944-6B32-5CC1129EA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1820" y="1763184"/>
            <a:ext cx="3842314" cy="21680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412756-38B5-4836-5F51-A0E8D8260B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9" t="5893" r="3676" b="7367"/>
          <a:stretch/>
        </p:blipFill>
        <p:spPr>
          <a:xfrm>
            <a:off x="8061820" y="3943634"/>
            <a:ext cx="3842314" cy="18946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B2C393-8102-2279-966F-C45306D1796C}"/>
              </a:ext>
            </a:extLst>
          </p:cNvPr>
          <p:cNvSpPr txBox="1"/>
          <p:nvPr/>
        </p:nvSpPr>
        <p:spPr>
          <a:xfrm>
            <a:off x="-78167" y="5930542"/>
            <a:ext cx="6285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bg1">
                    <a:lumMod val="65000"/>
                  </a:schemeClr>
                </a:solidFill>
              </a:rPr>
              <a:t>1 </a:t>
            </a:r>
            <a:r>
              <a:rPr lang="en-US" sz="600" err="1">
                <a:solidFill>
                  <a:schemeClr val="bg1">
                    <a:lumMod val="65000"/>
                  </a:schemeClr>
                </a:solidFill>
              </a:rPr>
              <a:t>Isogrid</a:t>
            </a:r>
            <a:r>
              <a:rPr lang="en-US" sz="600">
                <a:solidFill>
                  <a:schemeClr val="bg1">
                    <a:lumMod val="65000"/>
                  </a:schemeClr>
                </a:solidFill>
              </a:rPr>
              <a:t> Design Handbook</a:t>
            </a:r>
          </a:p>
          <a:p>
            <a:r>
              <a:rPr lang="en-US" sz="600">
                <a:solidFill>
                  <a:schemeClr val="bg1">
                    <a:lumMod val="65000"/>
                  </a:schemeClr>
                </a:solidFill>
              </a:rPr>
              <a:t>2 Application of advanced grid-stiffened structures technology to the minotaur payload fairing</a:t>
            </a:r>
          </a:p>
          <a:p>
            <a:r>
              <a:rPr lang="en-US" sz="600">
                <a:solidFill>
                  <a:schemeClr val="bg1">
                    <a:lumMod val="65000"/>
                  </a:schemeClr>
                </a:solidFill>
              </a:rPr>
              <a:t>3 Design Optimization and Development of Tubular </a:t>
            </a:r>
            <a:r>
              <a:rPr lang="en-US" sz="600" err="1">
                <a:solidFill>
                  <a:schemeClr val="bg1">
                    <a:lumMod val="65000"/>
                  </a:schemeClr>
                </a:solidFill>
              </a:rPr>
              <a:t>Isogrid</a:t>
            </a:r>
            <a:r>
              <a:rPr lang="en-US" sz="600">
                <a:solidFill>
                  <a:schemeClr val="bg1">
                    <a:lumMod val="65000"/>
                  </a:schemeClr>
                </a:solidFill>
              </a:rPr>
              <a:t> Composites Tubes for Lower Limb Prosthesis</a:t>
            </a:r>
          </a:p>
          <a:p>
            <a:r>
              <a:rPr lang="en-US" sz="600">
                <a:solidFill>
                  <a:schemeClr val="bg1">
                    <a:lumMod val="65000"/>
                  </a:schemeClr>
                </a:solidFill>
              </a:rPr>
              <a:t>4 Advanced Grid Stiffened Composite Structures</a:t>
            </a:r>
          </a:p>
        </p:txBody>
      </p:sp>
    </p:spTree>
    <p:extLst>
      <p:ext uri="{BB962C8B-B14F-4D97-AF65-F5344CB8AC3E}">
        <p14:creationId xmlns:p14="http://schemas.microsoft.com/office/powerpoint/2010/main" val="3009471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9144AD-B272-1283-7038-61D9810B0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Isogrid Manufacturing Evolution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78C1B50-BDB1-77E7-FA91-B82E989E4C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1820764"/>
            <a:ext cx="7390312" cy="3845123"/>
          </a:xfrm>
        </p:spPr>
        <p:txBody>
          <a:bodyPr/>
          <a:lstStyle/>
          <a:p>
            <a:pPr lvl="1"/>
            <a:r>
              <a:rPr lang="en-US" sz="1600" err="1"/>
              <a:t>Isogrids</a:t>
            </a:r>
            <a:r>
              <a:rPr lang="en-US" sz="1600"/>
              <a:t> were first invented in the 1950s and were machined out of aluminum billet</a:t>
            </a:r>
            <a:r>
              <a:rPr lang="en-US" sz="1600" baseline="30000"/>
              <a:t>5,6</a:t>
            </a:r>
          </a:p>
          <a:p>
            <a:pPr marL="243842" lvl="1" indent="0">
              <a:buNone/>
            </a:pPr>
            <a:endParaRPr lang="en-US" sz="1600"/>
          </a:p>
          <a:p>
            <a:pPr lvl="1"/>
            <a:r>
              <a:rPr lang="en-US" sz="1600"/>
              <a:t>Composite materials are higher performing than aluminum materials</a:t>
            </a:r>
          </a:p>
          <a:p>
            <a:pPr lvl="2"/>
            <a:r>
              <a:rPr lang="en-US" sz="1334"/>
              <a:t>Composites see over 13X increase in specific strength over aluminum</a:t>
            </a:r>
            <a:r>
              <a:rPr lang="en-US" sz="1334" baseline="30000"/>
              <a:t>12</a:t>
            </a:r>
          </a:p>
          <a:p>
            <a:pPr lvl="2"/>
            <a:r>
              <a:rPr lang="en-US" sz="1334"/>
              <a:t>Composites see over 3.5X increase in specific stiffness over aluminum</a:t>
            </a:r>
            <a:r>
              <a:rPr lang="en-US" sz="1334" baseline="30000"/>
              <a:t>13</a:t>
            </a:r>
          </a:p>
          <a:p>
            <a:pPr marL="243842" lvl="1" indent="0">
              <a:buNone/>
            </a:pPr>
            <a:endParaRPr lang="en-US" sz="1600"/>
          </a:p>
          <a:p>
            <a:pPr lvl="1"/>
            <a:r>
              <a:rPr lang="en-US" sz="1600"/>
              <a:t>In the 1990s, the Air Force set out to achieve the first high quality composite </a:t>
            </a:r>
            <a:r>
              <a:rPr lang="en-US" sz="1600" err="1"/>
              <a:t>isogrid</a:t>
            </a:r>
            <a:r>
              <a:rPr lang="en-US" sz="1600"/>
              <a:t> structure</a:t>
            </a:r>
          </a:p>
          <a:p>
            <a:pPr lvl="2"/>
            <a:r>
              <a:rPr lang="en-US" sz="1334"/>
              <a:t>Combined the geometrical advantages of </a:t>
            </a:r>
            <a:r>
              <a:rPr lang="en-US" sz="1334" err="1"/>
              <a:t>isogrids</a:t>
            </a:r>
            <a:r>
              <a:rPr lang="en-US" sz="1334"/>
              <a:t> with the material advantages of composites</a:t>
            </a:r>
          </a:p>
          <a:p>
            <a:pPr lvl="2"/>
            <a:r>
              <a:rPr lang="en-US" sz="1334"/>
              <a:t>While successful, the manufacturing method was very labor intensive and was limited primarily to cylindrical structures</a:t>
            </a:r>
            <a:r>
              <a:rPr lang="en-US" sz="1330" baseline="30000"/>
              <a:t>7</a:t>
            </a:r>
            <a:endParaRPr lang="en-US" sz="1330"/>
          </a:p>
          <a:p>
            <a:pPr lvl="1"/>
            <a:endParaRPr lang="en-US" sz="1600"/>
          </a:p>
          <a:p>
            <a:pPr marL="609593" lvl="2" indent="0">
              <a:buNone/>
            </a:pPr>
            <a:endParaRPr lang="en-US" sz="1334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D23F354-D05B-2974-9F79-44D7B29F09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732"/>
          <a:stretch/>
        </p:blipFill>
        <p:spPr>
          <a:xfrm>
            <a:off x="7390313" y="1763184"/>
            <a:ext cx="4513822" cy="36377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98A8CF4-8B64-8A21-2325-A8F0291EA6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3" r="722"/>
          <a:stretch/>
        </p:blipFill>
        <p:spPr>
          <a:xfrm>
            <a:off x="8133939" y="5461750"/>
            <a:ext cx="3026570" cy="342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6E9E9A-DE42-E411-0298-789B45CD102B}"/>
              </a:ext>
            </a:extLst>
          </p:cNvPr>
          <p:cNvSpPr txBox="1"/>
          <p:nvPr/>
        </p:nvSpPr>
        <p:spPr>
          <a:xfrm>
            <a:off x="7781925" y="5930831"/>
            <a:ext cx="45111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>
                <a:solidFill>
                  <a:schemeClr val="bg1">
                    <a:lumMod val="65000"/>
                  </a:schemeClr>
                </a:solidFill>
              </a:rPr>
              <a:t>5 EVOLUTION IN MANUFACTURING OF GRID STIFFENED STRUCTURES THROUGH CAM AND ADDITIVE TECHNIQUES</a:t>
            </a:r>
          </a:p>
          <a:p>
            <a:r>
              <a:rPr lang="en-US" sz="600">
                <a:solidFill>
                  <a:schemeClr val="bg1">
                    <a:lumMod val="65000"/>
                  </a:schemeClr>
                </a:solidFill>
              </a:rPr>
              <a:t>6 Advanced Grid Stiffened Composites</a:t>
            </a:r>
          </a:p>
          <a:p>
            <a:r>
              <a:rPr lang="en-US" sz="600">
                <a:solidFill>
                  <a:schemeClr val="bg1">
                    <a:lumMod val="65000"/>
                  </a:schemeClr>
                </a:solidFill>
              </a:rPr>
              <a:t>7 Grid Stiffened Structures: A Survey of Fabrication, Analysis and Design Methods</a:t>
            </a:r>
          </a:p>
          <a:p>
            <a:r>
              <a:rPr lang="en-US" sz="600">
                <a:solidFill>
                  <a:schemeClr val="bg1">
                    <a:lumMod val="65000"/>
                  </a:schemeClr>
                </a:solidFill>
              </a:rPr>
              <a:t>8 Design and manufacturing of an </a:t>
            </a:r>
            <a:r>
              <a:rPr lang="en-US" sz="600" err="1">
                <a:solidFill>
                  <a:schemeClr val="bg1">
                    <a:lumMod val="65000"/>
                  </a:schemeClr>
                </a:solidFill>
              </a:rPr>
              <a:t>isogrid</a:t>
            </a:r>
            <a:r>
              <a:rPr lang="en-US" sz="600">
                <a:solidFill>
                  <a:schemeClr val="bg1">
                    <a:lumMod val="65000"/>
                  </a:schemeClr>
                </a:solidFill>
              </a:rPr>
              <a:t> structure in composite material: Numerical and experimental results</a:t>
            </a:r>
            <a:endParaRPr lang="en-US" sz="600" b="0" i="0">
              <a:solidFill>
                <a:schemeClr val="bg1">
                  <a:lumMod val="65000"/>
                </a:schemeClr>
              </a:solidFill>
              <a:effectLst/>
            </a:endParaRPr>
          </a:p>
          <a:p>
            <a:endParaRPr lang="en-US" sz="6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96792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9144AD-B272-1283-7038-61D9810B0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Isogrid Manufacturing Today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78C1B50-BDB1-77E7-FA91-B82E989E4C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785108"/>
            <a:ext cx="6413780" cy="3835153"/>
          </a:xfrm>
        </p:spPr>
        <p:txBody>
          <a:bodyPr/>
          <a:lstStyle/>
          <a:p>
            <a:pPr lvl="1"/>
            <a:r>
              <a:rPr lang="en-US" sz="1600" dirty="0"/>
              <a:t>The most common method of manufacturing is mechanical and chemical milling processes (</a:t>
            </a:r>
            <a:r>
              <a:rPr lang="en-US" sz="1600"/>
              <a:t>2021)</a:t>
            </a:r>
            <a:r>
              <a:rPr lang="en-US" sz="1600" baseline="30000"/>
              <a:t>9</a:t>
            </a:r>
            <a:endParaRPr lang="en-US" sz="1600" baseline="30000" dirty="0"/>
          </a:p>
          <a:p>
            <a:pPr lvl="2"/>
            <a:r>
              <a:rPr lang="en-US" sz="1334" dirty="0"/>
              <a:t>Milling results in the distortion of the </a:t>
            </a:r>
            <a:r>
              <a:rPr lang="en-US" sz="1334" dirty="0" err="1"/>
              <a:t>isogrid</a:t>
            </a:r>
            <a:r>
              <a:rPr lang="en-US" sz="1334" dirty="0"/>
              <a:t> ribs and is limited to certain </a:t>
            </a:r>
            <a:r>
              <a:rPr lang="en-US" sz="1334"/>
              <a:t>geometries</a:t>
            </a:r>
            <a:r>
              <a:rPr lang="en-US" sz="1334" baseline="30000"/>
              <a:t>9</a:t>
            </a:r>
            <a:endParaRPr lang="en-US" sz="1334" dirty="0"/>
          </a:p>
          <a:p>
            <a:pPr lvl="2"/>
            <a:r>
              <a:rPr lang="en-US" sz="1334" dirty="0"/>
              <a:t>For a 1m triangular </a:t>
            </a:r>
            <a:r>
              <a:rPr lang="en-US" sz="1334" dirty="0" err="1"/>
              <a:t>isogrid</a:t>
            </a:r>
            <a:r>
              <a:rPr lang="en-US" sz="1334" dirty="0"/>
              <a:t> panel with ~500mm node-node length and 14mm rib width, conventional manufacturing results in ~80% waste</a:t>
            </a:r>
          </a:p>
          <a:p>
            <a:pPr lvl="1"/>
            <a:endParaRPr lang="en-US" sz="1600" dirty="0"/>
          </a:p>
          <a:p>
            <a:pPr lvl="1"/>
            <a:r>
              <a:rPr lang="en-US" sz="1600" dirty="0"/>
              <a:t>Current automated composite approaches utilize costly hybrid tooling with machined grooves to form the </a:t>
            </a:r>
            <a:r>
              <a:rPr lang="en-US" sz="1600"/>
              <a:t>isogrids</a:t>
            </a:r>
            <a:r>
              <a:rPr lang="en-US" sz="1600" baseline="30000"/>
              <a:t>10</a:t>
            </a:r>
            <a:endParaRPr lang="en-US" sz="1600" baseline="30000" dirty="0"/>
          </a:p>
          <a:p>
            <a:pPr lvl="2"/>
            <a:r>
              <a:rPr lang="en-US" sz="1334" dirty="0"/>
              <a:t>Stresses rise over 50% during the cooling phase due to the CTE mismatch of fiber, matrix, and mold </a:t>
            </a:r>
            <a:r>
              <a:rPr lang="en-US" sz="1334"/>
              <a:t>material</a:t>
            </a:r>
            <a:r>
              <a:rPr lang="en-US" sz="1400" baseline="30000"/>
              <a:t>11</a:t>
            </a:r>
            <a:endParaRPr lang="en-US" sz="1400" baseline="30000" dirty="0"/>
          </a:p>
          <a:p>
            <a:pPr marL="609593" lvl="2" indent="0">
              <a:buNone/>
            </a:pPr>
            <a:endParaRPr lang="en-US" sz="1334" dirty="0"/>
          </a:p>
          <a:p>
            <a:pPr lvl="1"/>
            <a:r>
              <a:rPr lang="en-US" sz="1600" dirty="0"/>
              <a:t>What is needed is a different way of manufacturing </a:t>
            </a:r>
            <a:r>
              <a:rPr lang="en-US" sz="1600" dirty="0" err="1"/>
              <a:t>isogrids</a:t>
            </a:r>
            <a:endParaRPr lang="en-US" sz="1600" dirty="0"/>
          </a:p>
          <a:p>
            <a:pPr lvl="2"/>
            <a:r>
              <a:rPr lang="en-US" sz="1334" dirty="0"/>
              <a:t>Reduced waste, design flexibility, minimal tooling</a:t>
            </a:r>
          </a:p>
          <a:p>
            <a:pPr lvl="2"/>
            <a:endParaRPr lang="en-US" sz="1334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886A9C-DE30-EE36-6B7E-19C292FEA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585" y="1319727"/>
            <a:ext cx="5378414" cy="2065311"/>
          </a:xfrm>
          <a:prstGeom prst="rect">
            <a:avLst/>
          </a:prstGeom>
        </p:spPr>
      </p:pic>
      <p:pic>
        <p:nvPicPr>
          <p:cNvPr id="7" name="Picture 2" descr="isogrid-402b">
            <a:extLst>
              <a:ext uri="{FF2B5EF4-FFF2-40B4-BE49-F238E27FC236}">
                <a16:creationId xmlns:a16="http://schemas.microsoft.com/office/drawing/2014/main" id="{BA331072-31F6-B4CB-D76C-E32EAB244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3498" y="3385038"/>
            <a:ext cx="1943063" cy="155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FBE452-BD66-86A8-E904-8BAD19A4F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3498" y="4891689"/>
            <a:ext cx="1961017" cy="145714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095ADF6-570E-09E1-3B49-8411D4196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585" y="3486750"/>
            <a:ext cx="3065841" cy="236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B763F0-0F19-B2BF-178C-290F1A01D874}"/>
              </a:ext>
            </a:extLst>
          </p:cNvPr>
          <p:cNvSpPr txBox="1"/>
          <p:nvPr/>
        </p:nvSpPr>
        <p:spPr>
          <a:xfrm>
            <a:off x="-76200" y="6021317"/>
            <a:ext cx="5953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bg1">
                    <a:lumMod val="65000"/>
                  </a:schemeClr>
                </a:solidFill>
              </a:rPr>
              <a:t>9 EVOLUTION IN MANUFACTURING OF GRID STIFFENED STRUCTURES THROUGH CAM AND ADDITIVE TECHNIQUES</a:t>
            </a:r>
          </a:p>
          <a:p>
            <a:r>
              <a:rPr lang="en-US" sz="600">
                <a:solidFill>
                  <a:schemeClr val="bg1">
                    <a:lumMod val="65000"/>
                  </a:schemeClr>
                </a:solidFill>
              </a:rPr>
              <a:t>10 Development of composite </a:t>
            </a:r>
            <a:r>
              <a:rPr lang="en-US" sz="600" err="1">
                <a:solidFill>
                  <a:schemeClr val="bg1">
                    <a:lumMod val="65000"/>
                  </a:schemeClr>
                </a:solidFill>
              </a:rPr>
              <a:t>isogrid</a:t>
            </a:r>
            <a:r>
              <a:rPr lang="en-US" sz="600">
                <a:solidFill>
                  <a:schemeClr val="bg1">
                    <a:lumMod val="65000"/>
                  </a:schemeClr>
                </a:solidFill>
              </a:rPr>
              <a:t> structures using innovative deposition technology</a:t>
            </a:r>
          </a:p>
          <a:p>
            <a:r>
              <a:rPr lang="en-US" sz="600">
                <a:solidFill>
                  <a:schemeClr val="bg1">
                    <a:lumMod val="65000"/>
                  </a:schemeClr>
                </a:solidFill>
              </a:rPr>
              <a:t>11 Design and manufacturing of an </a:t>
            </a:r>
            <a:r>
              <a:rPr lang="en-US" sz="600" err="1">
                <a:solidFill>
                  <a:schemeClr val="bg1">
                    <a:lumMod val="65000"/>
                  </a:schemeClr>
                </a:solidFill>
              </a:rPr>
              <a:t>isogrid</a:t>
            </a:r>
            <a:r>
              <a:rPr lang="en-US" sz="600">
                <a:solidFill>
                  <a:schemeClr val="bg1">
                    <a:lumMod val="65000"/>
                  </a:schemeClr>
                </a:solidFill>
              </a:rPr>
              <a:t> structure in composite material: Numerical and experimental results</a:t>
            </a:r>
          </a:p>
        </p:txBody>
      </p:sp>
    </p:spTree>
    <p:extLst>
      <p:ext uri="{BB962C8B-B14F-4D97-AF65-F5344CB8AC3E}">
        <p14:creationId xmlns:p14="http://schemas.microsoft.com/office/powerpoint/2010/main" val="758440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9144AD-B272-1283-7038-61D9810B0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Generation Isogrid Manufacturing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78C1B50-BDB1-77E7-FA91-B82E989E4C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1455938"/>
            <a:ext cx="6413780" cy="4462744"/>
          </a:xfrm>
        </p:spPr>
        <p:txBody>
          <a:bodyPr/>
          <a:lstStyle/>
          <a:p>
            <a:pPr lvl="1"/>
            <a:r>
              <a:rPr lang="en-US" sz="1600"/>
              <a:t>CF3D® (Continuous Fiber 3D) Manufacturing combines the advantages of composite materials and 3D printing</a:t>
            </a:r>
          </a:p>
          <a:p>
            <a:pPr lvl="1"/>
            <a:r>
              <a:rPr lang="en-US" sz="1600"/>
              <a:t>CF3D® Manufacturing enables next generation composite </a:t>
            </a:r>
            <a:r>
              <a:rPr lang="en-US" sz="1600" err="1"/>
              <a:t>isogrid</a:t>
            </a:r>
            <a:r>
              <a:rPr lang="en-US" sz="1600"/>
              <a:t> manufacturing through:</a:t>
            </a:r>
          </a:p>
          <a:p>
            <a:pPr lvl="2"/>
            <a:r>
              <a:rPr lang="en-US" sz="1334"/>
              <a:t>In situ impregnation of a liquid thermoset polymer (opposed to b-staged prepreg)</a:t>
            </a:r>
          </a:p>
          <a:p>
            <a:pPr lvl="2"/>
            <a:r>
              <a:rPr lang="en-US" sz="1334"/>
              <a:t>In situ consolidation and curing</a:t>
            </a:r>
          </a:p>
          <a:p>
            <a:pPr lvl="2"/>
            <a:r>
              <a:rPr lang="en-US" sz="1334"/>
              <a:t>High-accuracy robotics</a:t>
            </a:r>
          </a:p>
          <a:p>
            <a:pPr lvl="2"/>
            <a:r>
              <a:rPr lang="en-US" sz="1334"/>
              <a:t>Tow-level design</a:t>
            </a:r>
          </a:p>
          <a:p>
            <a:pPr lvl="2"/>
            <a:r>
              <a:rPr lang="en-US" sz="1334"/>
              <a:t>Advanced path planning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3CA512-26AA-BC03-3279-4C282407B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1691" y="2026484"/>
            <a:ext cx="4827581" cy="399499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C5806FF-BCCC-F94E-4601-A868C854B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205" y="4233619"/>
            <a:ext cx="2681792" cy="178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0D13AC44-3F84-C366-7502-2FA8E2327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21" y="4233620"/>
            <a:ext cx="2681790" cy="178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591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9144AD-B272-1283-7038-61D9810B0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CF3D® Process Design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EB7CCB-B43F-D57E-A9F8-10D7ED4EA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248" y="1311071"/>
            <a:ext cx="9667504" cy="503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4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9144AD-B272-1283-7038-61D9810B0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CF3D® Isogrid Manufacturing Advantages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78C1B50-BDB1-77E7-FA91-B82E989E4C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1763184"/>
            <a:ext cx="6257924" cy="4155498"/>
          </a:xfrm>
        </p:spPr>
        <p:txBody>
          <a:bodyPr/>
          <a:lstStyle/>
          <a:p>
            <a:pPr lvl="1"/>
            <a:r>
              <a:rPr lang="en-US" sz="1600"/>
              <a:t>Net shape printing equates to 0% waste compared to traditional ~80% waste</a:t>
            </a:r>
          </a:p>
          <a:p>
            <a:pPr lvl="1"/>
            <a:endParaRPr lang="en-US" sz="1600"/>
          </a:p>
          <a:p>
            <a:pPr lvl="1"/>
            <a:r>
              <a:rPr lang="en-US" sz="1600"/>
              <a:t>In situ curing enables composite </a:t>
            </a:r>
            <a:r>
              <a:rPr lang="en-US" sz="1600" err="1"/>
              <a:t>isogrid</a:t>
            </a:r>
            <a:r>
              <a:rPr lang="en-US" sz="1600"/>
              <a:t> manufacturing without hybrid tooling</a:t>
            </a:r>
          </a:p>
          <a:p>
            <a:pPr lvl="1"/>
            <a:endParaRPr lang="en-US" sz="1600"/>
          </a:p>
          <a:p>
            <a:pPr lvl="1"/>
            <a:r>
              <a:rPr lang="en-US" sz="1600"/>
              <a:t>Tow level design aligns the fibers in the rib directions</a:t>
            </a:r>
          </a:p>
          <a:p>
            <a:pPr lvl="1"/>
            <a:endParaRPr lang="en-US" sz="1600"/>
          </a:p>
          <a:p>
            <a:pPr lvl="1"/>
            <a:r>
              <a:rPr lang="en-US" sz="1600"/>
              <a:t>Fiber steering enables continuous fiber intersections with no undesirable Z buildup</a:t>
            </a:r>
          </a:p>
          <a:p>
            <a:pPr lvl="1"/>
            <a:endParaRPr lang="en-US" sz="1600"/>
          </a:p>
          <a:p>
            <a:pPr lvl="1"/>
            <a:r>
              <a:rPr lang="en-US" sz="1600"/>
              <a:t>Robotics enable off axis </a:t>
            </a:r>
            <a:r>
              <a:rPr lang="en-US" sz="1600" err="1"/>
              <a:t>isogrids</a:t>
            </a:r>
            <a:r>
              <a:rPr lang="en-US" sz="1600"/>
              <a:t> manufacturing over double curved surfaces without wrinkling or puckering</a:t>
            </a:r>
          </a:p>
          <a:p>
            <a:pPr lvl="1"/>
            <a:endParaRPr lang="en-US" sz="160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5BD87E5-1A18-9505-9092-3537B2930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981" y="1609978"/>
            <a:ext cx="2728534" cy="209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E5A7CE56-88CD-A721-55F0-D0C523325C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" r="5444"/>
          <a:stretch/>
        </p:blipFill>
        <p:spPr bwMode="auto">
          <a:xfrm>
            <a:off x="9175981" y="3840933"/>
            <a:ext cx="2728535" cy="237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6AB01E6D-14C5-3D46-B36F-9178666C0E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41"/>
          <a:stretch/>
        </p:blipFill>
        <p:spPr>
          <a:xfrm>
            <a:off x="6574624" y="1609978"/>
            <a:ext cx="2440514" cy="20906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608A3D-2382-FD5F-D8B8-065225A3B03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199" b="6199"/>
          <a:stretch/>
        </p:blipFill>
        <p:spPr>
          <a:xfrm>
            <a:off x="6968146" y="3833417"/>
            <a:ext cx="2046992" cy="232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84619"/>
      </p:ext>
    </p:extLst>
  </p:cSld>
  <p:clrMapOvr>
    <a:masterClrMapping/>
  </p:clrMapOvr>
</p:sld>
</file>

<file path=ppt/theme/theme1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b1ce88c-a00b-40f3-9950-c3eeb904e928">
      <Terms xmlns="http://schemas.microsoft.com/office/infopath/2007/PartnerControls"/>
    </lcf76f155ced4ddcb4097134ff3c332f>
    <TaxCatchAll xmlns="479da67e-9edf-4ee2-becd-b21b90df9f6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B75CECCC22F14AA34560D451045D0F" ma:contentTypeVersion="11" ma:contentTypeDescription="Create a new document." ma:contentTypeScope="" ma:versionID="cf440d67305d13aa790a306e9459c8a6">
  <xsd:schema xmlns:xsd="http://www.w3.org/2001/XMLSchema" xmlns:xs="http://www.w3.org/2001/XMLSchema" xmlns:p="http://schemas.microsoft.com/office/2006/metadata/properties" xmlns:ns2="5b1ce88c-a00b-40f3-9950-c3eeb904e928" xmlns:ns3="479da67e-9edf-4ee2-becd-b21b90df9f65" targetNamespace="http://schemas.microsoft.com/office/2006/metadata/properties" ma:root="true" ma:fieldsID="e6ae67999beca6adb5b9e1c60eeaa898" ns2:_="" ns3:_="">
    <xsd:import namespace="5b1ce88c-a00b-40f3-9950-c3eeb904e928"/>
    <xsd:import namespace="479da67e-9edf-4ee2-becd-b21b90df9f6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1ce88c-a00b-40f3-9950-c3eeb904e9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25421bb-8033-471b-9bee-70f5a32758d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9da67e-9edf-4ee2-becd-b21b90df9f6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4cdf69a-0c48-40b6-b46f-0310282ae8d3}" ma:internalName="TaxCatchAll" ma:showField="CatchAllData" ma:web="479da67e-9edf-4ee2-becd-b21b90df9f6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93A88DF-D687-4591-88C6-C89B9CF24F11}">
  <ds:schemaRefs>
    <ds:schemaRef ds:uri="479da67e-9edf-4ee2-becd-b21b90df9f65"/>
    <ds:schemaRef ds:uri="5b1ce88c-a00b-40f3-9950-c3eeb904e92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BB5D70E-5C87-4686-A10B-5F43BE4D5B7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F23571-9366-47B6-BB6C-F9115FCFE1C7}">
  <ds:schemaRefs>
    <ds:schemaRef ds:uri="479da67e-9edf-4ee2-becd-b21b90df9f65"/>
    <ds:schemaRef ds:uri="5b1ce88c-a00b-40f3-9950-c3eeb904e92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872</Words>
  <Application>Microsoft Office PowerPoint</Application>
  <PresentationFormat>Widescreen</PresentationFormat>
  <Paragraphs>120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Arial Narrow</vt:lpstr>
      <vt:lpstr>Calibri</vt:lpstr>
      <vt:lpstr>5_Custom Design</vt:lpstr>
      <vt:lpstr>3_Custom Design</vt:lpstr>
      <vt:lpstr>PowerPoint Presentation</vt:lpstr>
      <vt:lpstr>Design and Additive Manufacturing of  Continuous Fiber Isogrid Structures </vt:lpstr>
      <vt:lpstr>SPEAKERS</vt:lpstr>
      <vt:lpstr>Isogrids and Applications</vt:lpstr>
      <vt:lpstr>Isogrid Manufacturing Evolution</vt:lpstr>
      <vt:lpstr>Isogrid Manufacturing Today</vt:lpstr>
      <vt:lpstr>Next Generation Isogrid Manufacturing</vt:lpstr>
      <vt:lpstr>CF3D® Process Design</vt:lpstr>
      <vt:lpstr>CF3D® Isogrid Manufacturing Advantages</vt:lpstr>
      <vt:lpstr>NASA Isogrid Case Study</vt:lpstr>
      <vt:lpstr>Continuous Fiber Isogrid</vt:lpstr>
      <vt:lpstr>Isogrid Structural Performance and Modeling</vt:lpstr>
      <vt:lpstr>Isogrid Dimensional Stability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Brennon Wilsey</dc:creator>
  <cp:lastModifiedBy>Nathan Stranberg</cp:lastModifiedBy>
  <cp:revision>1</cp:revision>
  <dcterms:created xsi:type="dcterms:W3CDTF">2023-03-23T15:37:06Z</dcterms:created>
  <dcterms:modified xsi:type="dcterms:W3CDTF">2023-03-31T23:44:46Z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0x0101005CB75CECCC22F14AA34560D451045D0F</vt:lpwstr>
  </property>
  <property fmtid="{D5CDD505-2E9C-101B-9397-08002B2CF9AE}" pid="3" name="MediaServiceImageTags">
    <vt:lpwstr/>
  </property>
</Properties>
</file>